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audio1.bin" ContentType="audio/unknown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305" r:id="rId3"/>
    <p:sldId id="306" r:id="rId4"/>
    <p:sldId id="307" r:id="rId5"/>
    <p:sldId id="308" r:id="rId6"/>
    <p:sldId id="311" r:id="rId7"/>
    <p:sldId id="312" r:id="rId8"/>
    <p:sldId id="271" r:id="rId9"/>
    <p:sldId id="297" r:id="rId10"/>
    <p:sldId id="314" r:id="rId11"/>
    <p:sldId id="293" r:id="rId12"/>
    <p:sldId id="295" r:id="rId13"/>
    <p:sldId id="296" r:id="rId14"/>
    <p:sldId id="323" r:id="rId15"/>
    <p:sldId id="320" r:id="rId16"/>
    <p:sldId id="321" r:id="rId17"/>
    <p:sldId id="32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C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22905-A608-B04E-A831-DB5C856C2157}" type="datetimeFigureOut">
              <a:rPr lang="en-US" smtClean="0"/>
              <a:t>4/5/15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E86D1-5659-424C-8B5B-5F254B72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9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39CDBD-B463-B345-B226-4F798809C0DD}" type="slidenum">
              <a:rPr lang="en-US">
                <a:latin typeface="Calibri" charset="0"/>
              </a:rPr>
              <a:pPr eaLnBrk="1" hangingPunct="1"/>
              <a:t>11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C53B46-72C0-DE4A-8513-983A4BDDAE4B}" type="slidenum">
              <a:rPr lang="en-US">
                <a:latin typeface="Calibri" charset="0"/>
              </a:rPr>
              <a:pPr eaLnBrk="1" hangingPunct="1"/>
              <a:t>12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E31164F-3DC5-474E-BFF9-BBF6512CA353}" type="slidenum">
              <a:rPr lang="en-US">
                <a:latin typeface="Calibri" charset="0"/>
              </a:rPr>
              <a:pPr eaLnBrk="1" hangingPunct="1"/>
              <a:t>13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E31164F-3DC5-474E-BFF9-BBF6512CA353}" type="slidenum">
              <a:rPr lang="en-US">
                <a:latin typeface="Calibri" charset="0"/>
              </a:rPr>
              <a:pPr eaLnBrk="1" hangingPunct="1"/>
              <a:t>14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4/5/15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4/5/15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4/5/15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4/5/15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4/5/15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4/5/15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4/5/15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C8DCDC2D-FDA2-FF46-89FC-8C33C23910C9}" type="datetimeFigureOut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ophia.org/tutorials/conflicting-viewpoints-subsection-of-the-act-scien?playlist=act-science-test-prepar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6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15699"/>
            <a:ext cx="9144000" cy="165398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5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Conflicting Viewpoints Characteristics</a:t>
            </a:r>
            <a:endParaRPr lang="en-US" sz="350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0" y="786075"/>
            <a:ext cx="9144000" cy="60719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6FCF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One passage </a:t>
            </a:r>
            <a:r>
              <a:rPr lang="en-US" dirty="0">
                <a:latin typeface="Gill Sans MT" charset="0"/>
                <a:ea typeface="ＭＳ Ｐゴシック" charset="0"/>
                <a:cs typeface="ＭＳ Ｐゴシック" charset="0"/>
              </a:rPr>
              <a:t>will be conflicting </a:t>
            </a:r>
            <a:r>
              <a:rPr lang="en-US" dirty="0" smtClean="0">
                <a:latin typeface="Gill Sans MT" charset="0"/>
                <a:ea typeface="ＭＳ Ｐゴシック" charset="0"/>
                <a:cs typeface="ＭＳ Ｐゴシック" charset="0"/>
              </a:rPr>
              <a:t>viewpoints</a:t>
            </a:r>
          </a:p>
          <a:p>
            <a:pPr lvl="1"/>
            <a:r>
              <a:rPr lang="en-US" dirty="0">
                <a:solidFill>
                  <a:srgbClr val="FF6FCF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7</a:t>
            </a:r>
            <a:r>
              <a:rPr lang="en-US" dirty="0">
                <a:latin typeface="Gill Sans MT" charset="0"/>
                <a:ea typeface="ＭＳ Ｐゴシック" charset="0"/>
                <a:cs typeface="ＭＳ Ｐゴシック" charset="0"/>
              </a:rPr>
              <a:t> out of 40 </a:t>
            </a:r>
            <a:r>
              <a:rPr lang="en-US" dirty="0">
                <a:solidFill>
                  <a:srgbClr val="FF6FCF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questions</a:t>
            </a:r>
            <a:r>
              <a:rPr lang="en-US" dirty="0">
                <a:latin typeface="Gill Sans MT" charset="0"/>
                <a:ea typeface="ＭＳ Ｐゴシック" charset="0"/>
                <a:cs typeface="ＭＳ Ｐゴシック" charset="0"/>
              </a:rPr>
              <a:t> typically fall into this category</a:t>
            </a:r>
            <a:r>
              <a:rPr lang="en-US" dirty="0" smtClean="0">
                <a:latin typeface="Gill Sans MT" charset="0"/>
                <a:ea typeface="ＭＳ Ｐゴシック" charset="0"/>
                <a:cs typeface="ＭＳ Ｐゴシック" charset="0"/>
              </a:rPr>
              <a:t>.</a:t>
            </a:r>
            <a:endParaRPr lang="en-US" dirty="0">
              <a:latin typeface="Gill Sans MT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solidFill>
                  <a:srgbClr val="FF6FCF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A lot of reading</a:t>
            </a:r>
            <a:r>
              <a:rPr lang="en-US" dirty="0">
                <a:latin typeface="Gill Sans MT" charset="0"/>
                <a:ea typeface="ＭＳ Ｐゴシック" charset="0"/>
                <a:cs typeface="ＭＳ Ｐゴシック" charset="0"/>
              </a:rPr>
              <a:t> – usually takes a little </a:t>
            </a:r>
            <a:r>
              <a:rPr lang="en-US" dirty="0" smtClean="0">
                <a:latin typeface="Gill Sans MT" charset="0"/>
                <a:ea typeface="ＭＳ Ｐゴシック" charset="0"/>
                <a:cs typeface="ＭＳ Ｐゴシック" charset="0"/>
              </a:rPr>
              <a:t>longer and is harder</a:t>
            </a:r>
            <a:endParaRPr lang="en-US" dirty="0" smtClean="0">
              <a:latin typeface="Gill Sans MT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Gill Sans MT" charset="0"/>
                <a:ea typeface="ＭＳ Ｐゴシック" charset="0"/>
                <a:cs typeface="ＭＳ Ｐゴシック" charset="0"/>
              </a:rPr>
              <a:t>These </a:t>
            </a:r>
            <a:r>
              <a:rPr lang="en-US" dirty="0">
                <a:latin typeface="Gill Sans MT" charset="0"/>
                <a:ea typeface="ＭＳ Ｐゴシック" charset="0"/>
                <a:cs typeface="ＭＳ Ｐゴシック" charset="0"/>
              </a:rPr>
              <a:t>passages </a:t>
            </a:r>
            <a:r>
              <a:rPr lang="en-US" dirty="0">
                <a:solidFill>
                  <a:srgbClr val="FF6FCF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present differing hypotheses, theories, or viewpoints of more than one scientist</a:t>
            </a:r>
            <a:r>
              <a:rPr lang="en-US" dirty="0">
                <a:latin typeface="Gill Sans MT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dirty="0">
                <a:latin typeface="Gill Sans MT" charset="0"/>
                <a:ea typeface="ＭＳ Ｐゴシック" charset="0"/>
                <a:cs typeface="ＭＳ Ｐゴシック" charset="0"/>
              </a:rPr>
              <a:t>You </a:t>
            </a:r>
            <a:r>
              <a:rPr lang="en-US" dirty="0">
                <a:solidFill>
                  <a:srgbClr val="FF6FCF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may be asked to select evidence supporting particular positions, determine similarities/differences between positions, or determine strengths and weaknesses of positions</a:t>
            </a:r>
            <a:r>
              <a:rPr lang="en-US" dirty="0" smtClean="0">
                <a:solidFill>
                  <a:srgbClr val="FF6FCF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dirty="0">
                <a:latin typeface="Gill Sans MT" charset="0"/>
                <a:ea typeface="ＭＳ Ｐゴシック" charset="0"/>
                <a:cs typeface="ＭＳ Ｐゴシック" charset="0"/>
              </a:rPr>
              <a:t>You will not have to determine if a viewpoint is correct </a:t>
            </a:r>
            <a:r>
              <a:rPr lang="en-US" dirty="0" smtClean="0">
                <a:latin typeface="Gill Sans MT" charset="0"/>
                <a:ea typeface="ＭＳ Ｐゴシック" charset="0"/>
                <a:cs typeface="ＭＳ Ｐゴシック" charset="0"/>
              </a:rPr>
              <a:t>unless they give you data; instead </a:t>
            </a:r>
            <a:r>
              <a:rPr lang="en-US" dirty="0">
                <a:latin typeface="Gill Sans MT" charset="0"/>
                <a:ea typeface="ＭＳ Ｐゴシック" charset="0"/>
                <a:cs typeface="ＭＳ Ｐゴシック" charset="0"/>
              </a:rPr>
              <a:t>you will be asked to identify similarities and differences among viewpoints</a:t>
            </a:r>
          </a:p>
          <a:p>
            <a:endParaRPr lang="en-US" dirty="0"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602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154451"/>
            <a:ext cx="7581901" cy="1653988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>
                <a:ea typeface="+mj-ea"/>
              </a:rPr>
              <a:t>Conflicting </a:t>
            </a:r>
            <a:r>
              <a:rPr lang="en-US" sz="4400" dirty="0" smtClean="0">
                <a:ea typeface="+mj-ea"/>
              </a:rPr>
              <a:t>Viewpoints: Question Items</a:t>
            </a:r>
            <a:endParaRPr lang="en-US" sz="4400" dirty="0">
              <a:ea typeface="+mj-ea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05458"/>
            <a:ext cx="8504238" cy="53308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spcBef>
                <a:spcPts val="800"/>
              </a:spcBef>
              <a:buNone/>
            </a:pPr>
            <a:r>
              <a:rPr lang="en-US" dirty="0" smtClean="0">
                <a:solidFill>
                  <a:srgbClr val="FF6FCF"/>
                </a:solidFill>
                <a:latin typeface="Georgia" charset="0"/>
              </a:rPr>
              <a:t>1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. </a:t>
            </a:r>
            <a:r>
              <a:rPr lang="en-US" u="sng" dirty="0">
                <a:solidFill>
                  <a:srgbClr val="FF6FCF"/>
                </a:solidFill>
                <a:latin typeface="Georgia" charset="0"/>
              </a:rPr>
              <a:t>Predicting Results</a:t>
            </a:r>
            <a:r>
              <a:rPr lang="en-US" u="sng" dirty="0">
                <a:latin typeface="Georgia" charset="0"/>
              </a:rPr>
              <a:t>:</a:t>
            </a:r>
            <a:r>
              <a:rPr lang="en-US" u="sng" dirty="0">
                <a:solidFill>
                  <a:srgbClr val="FF6FCF"/>
                </a:solidFill>
                <a:latin typeface="Georgia" charset="0"/>
              </a:rPr>
              <a:t> </a:t>
            </a:r>
            <a:r>
              <a:rPr lang="en-US" dirty="0">
                <a:latin typeface="Georgia" charset="0"/>
              </a:rPr>
              <a:t>requires you to make predictions of results 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based on one of the presented viewpoints</a:t>
            </a:r>
            <a:r>
              <a:rPr lang="en-US" dirty="0" smtClean="0">
                <a:solidFill>
                  <a:srgbClr val="FF6FCF"/>
                </a:solidFill>
                <a:latin typeface="Georgia" charset="0"/>
              </a:rPr>
              <a:t>.</a:t>
            </a:r>
          </a:p>
          <a:p>
            <a:pPr>
              <a:spcBef>
                <a:spcPts val="800"/>
              </a:spcBef>
            </a:pPr>
            <a:r>
              <a:rPr lang="en-US" sz="1900" dirty="0">
                <a:latin typeface="Georgia" charset="0"/>
              </a:rPr>
              <a:t>E.g. Predict the results based on Scientist 1</a:t>
            </a:r>
            <a:r>
              <a:rPr lang="ja-JP" altLang="en-US" sz="1900" dirty="0">
                <a:latin typeface="Georgia" charset="0"/>
              </a:rPr>
              <a:t>’</a:t>
            </a:r>
            <a:r>
              <a:rPr lang="en-US" sz="1900" dirty="0">
                <a:latin typeface="Georgia" charset="0"/>
              </a:rPr>
              <a:t>s argument, Predict which observations support Scientist 1</a:t>
            </a:r>
            <a:r>
              <a:rPr lang="ja-JP" altLang="en-US" sz="1900" dirty="0">
                <a:latin typeface="Georgia" charset="0"/>
              </a:rPr>
              <a:t>’</a:t>
            </a:r>
            <a:r>
              <a:rPr lang="en-US" sz="1900" dirty="0">
                <a:latin typeface="Georgia" charset="0"/>
              </a:rPr>
              <a:t>s  argument. </a:t>
            </a:r>
            <a:endParaRPr lang="en-US" sz="1900" dirty="0">
              <a:latin typeface="Georgia" charset="0"/>
            </a:endParaRPr>
          </a:p>
          <a:p>
            <a:pPr marL="0" indent="0" eaLnBrk="1" hangingPunct="1">
              <a:spcBef>
                <a:spcPts val="800"/>
              </a:spcBef>
              <a:buNone/>
            </a:pPr>
            <a:r>
              <a:rPr lang="en-US" dirty="0">
                <a:latin typeface="Georgia" charset="0"/>
              </a:rPr>
              <a:t>2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. </a:t>
            </a:r>
            <a:r>
              <a:rPr lang="en-US" u="sng" dirty="0">
                <a:solidFill>
                  <a:srgbClr val="FF6FCF"/>
                </a:solidFill>
                <a:latin typeface="Georgia" charset="0"/>
              </a:rPr>
              <a:t>Spotting the Assumptions</a:t>
            </a:r>
            <a:r>
              <a:rPr lang="en-US" u="sng" dirty="0">
                <a:latin typeface="Georgia" charset="0"/>
              </a:rPr>
              <a:t>: </a:t>
            </a:r>
            <a:r>
              <a:rPr lang="en-US" dirty="0">
                <a:latin typeface="Georgia" charset="0"/>
              </a:rPr>
              <a:t>requires you to ID assumptions 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regarding given </a:t>
            </a:r>
            <a:r>
              <a:rPr lang="en-US" dirty="0" smtClean="0">
                <a:solidFill>
                  <a:srgbClr val="FF6FCF"/>
                </a:solidFill>
                <a:latin typeface="Georgia" charset="0"/>
              </a:rPr>
              <a:t>data</a:t>
            </a:r>
          </a:p>
          <a:p>
            <a:pPr>
              <a:spcBef>
                <a:spcPts val="800"/>
              </a:spcBef>
            </a:pPr>
            <a:r>
              <a:rPr lang="en-US" sz="1900" dirty="0">
                <a:latin typeface="Georgia" charset="0"/>
              </a:rPr>
              <a:t>E.g. Select a generalization that is most accurate given that Scientist 1</a:t>
            </a:r>
            <a:r>
              <a:rPr lang="ja-JP" altLang="en-US" sz="1900" dirty="0">
                <a:latin typeface="Georgia" charset="0"/>
              </a:rPr>
              <a:t>’</a:t>
            </a:r>
            <a:r>
              <a:rPr lang="en-US" sz="1900" dirty="0">
                <a:latin typeface="Georgia" charset="0"/>
              </a:rPr>
              <a:t>s argument is correct, Select the findings that support the interpretations of both scientists</a:t>
            </a:r>
            <a:r>
              <a:rPr lang="en-US" sz="1900" dirty="0" smtClean="0">
                <a:latin typeface="Georgia" charset="0"/>
              </a:rPr>
              <a:t>.</a:t>
            </a:r>
            <a:endParaRPr lang="en-US" sz="1900" dirty="0">
              <a:latin typeface="Georgia" charset="0"/>
            </a:endParaRPr>
          </a:p>
          <a:p>
            <a:pPr marL="0" indent="0" eaLnBrk="1" hangingPunct="1">
              <a:spcBef>
                <a:spcPts val="800"/>
              </a:spcBef>
              <a:buNone/>
            </a:pPr>
            <a:r>
              <a:rPr lang="en-US" dirty="0">
                <a:latin typeface="Georgia" charset="0"/>
              </a:rPr>
              <a:t>3</a:t>
            </a:r>
            <a:r>
              <a:rPr lang="en-US" u="sng" dirty="0">
                <a:latin typeface="Georgia" charset="0"/>
              </a:rPr>
              <a:t>. </a:t>
            </a:r>
            <a:r>
              <a:rPr lang="en-US" u="sng" dirty="0">
                <a:solidFill>
                  <a:srgbClr val="FF6FCF"/>
                </a:solidFill>
                <a:latin typeface="Georgia" charset="0"/>
              </a:rPr>
              <a:t>Picking the Best Argument</a:t>
            </a:r>
            <a:r>
              <a:rPr lang="en-US" u="sng" dirty="0">
                <a:latin typeface="Georgia" charset="0"/>
              </a:rPr>
              <a:t>: </a:t>
            </a:r>
            <a:r>
              <a:rPr lang="en-US" dirty="0">
                <a:latin typeface="Georgia" charset="0"/>
              </a:rPr>
              <a:t>requires you to ID the argument 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that supports or undermines the hypothesis. </a:t>
            </a:r>
            <a:endParaRPr lang="en-US" dirty="0" smtClean="0">
              <a:solidFill>
                <a:srgbClr val="FF6FCF"/>
              </a:solidFill>
              <a:latin typeface="Georgia" charset="0"/>
            </a:endParaRPr>
          </a:p>
          <a:p>
            <a:pPr>
              <a:spcBef>
                <a:spcPts val="800"/>
              </a:spcBef>
            </a:pPr>
            <a:r>
              <a:rPr lang="en-US" sz="1900" dirty="0">
                <a:latin typeface="Georgia" charset="0"/>
              </a:rPr>
              <a:t>E.g. Select the weakest link in one of the arguments, Select the findings upon which Scientist 1  and Scientist 2 would NOT </a:t>
            </a:r>
            <a:r>
              <a:rPr lang="en-US" sz="1900" dirty="0" smtClean="0">
                <a:latin typeface="Georgia" charset="0"/>
              </a:rPr>
              <a:t>agree</a:t>
            </a:r>
            <a:endParaRPr lang="en-US" sz="1900" dirty="0" smtClean="0">
              <a:latin typeface="Georgia" charset="0"/>
            </a:endParaRPr>
          </a:p>
          <a:p>
            <a:pPr eaLnBrk="1" hangingPunct="1">
              <a:spcBef>
                <a:spcPts val="800"/>
              </a:spcBef>
            </a:pPr>
            <a:endParaRPr lang="en-US" dirty="0"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493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214919"/>
            <a:ext cx="7581901" cy="1653988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>
                <a:ea typeface="+mj-ea"/>
              </a:rPr>
              <a:t>Conflicting Viewpoints Strategies</a:t>
            </a:r>
            <a:endParaRPr lang="en-US" sz="4400" dirty="0">
              <a:ea typeface="+mj-ea"/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>
                <a:latin typeface="Georgia" charset="0"/>
              </a:rPr>
              <a:t>1. 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Be prepared to predict results </a:t>
            </a:r>
            <a:r>
              <a:rPr lang="en-US" dirty="0">
                <a:latin typeface="Georgia" charset="0"/>
              </a:rPr>
              <a:t>based 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on each of the presented viewpoints – both should be considered possible</a:t>
            </a:r>
            <a:r>
              <a:rPr lang="en-US" dirty="0">
                <a:latin typeface="Georgia" charset="0"/>
              </a:rPr>
              <a:t>/credible 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unless otherwise stated.</a:t>
            </a:r>
          </a:p>
          <a:p>
            <a:pPr eaLnBrk="1" hangingPunct="1"/>
            <a:r>
              <a:rPr lang="en-US" dirty="0">
                <a:latin typeface="Georgia" charset="0"/>
              </a:rPr>
              <a:t>2. 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Watch </a:t>
            </a:r>
            <a:r>
              <a:rPr lang="en-US" dirty="0" smtClean="0">
                <a:solidFill>
                  <a:srgbClr val="FF6FCF"/>
                </a:solidFill>
                <a:latin typeface="Georgia" charset="0"/>
              </a:rPr>
              <a:t>for incorrect 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assumptions about viewpoints </a:t>
            </a:r>
            <a:r>
              <a:rPr lang="en-US" dirty="0">
                <a:latin typeface="Georgia" charset="0"/>
              </a:rPr>
              <a:t>– they may NOT be justified.</a:t>
            </a:r>
          </a:p>
          <a:p>
            <a:pPr eaLnBrk="1" hangingPunct="1"/>
            <a:r>
              <a:rPr lang="en-US" dirty="0">
                <a:latin typeface="Georgia" charset="0"/>
              </a:rPr>
              <a:t>3. 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Be prepared to ID which argument best addresses the issue.</a:t>
            </a:r>
          </a:p>
          <a:p>
            <a:pPr lvl="1" eaLnBrk="1" hangingPunct="1"/>
            <a:r>
              <a:rPr lang="en-US" dirty="0">
                <a:latin typeface="Georgia" charset="0"/>
              </a:rPr>
              <a:t>Pay attention to assumptions as they are often the weakest part of an </a:t>
            </a:r>
            <a:r>
              <a:rPr lang="en-US" dirty="0" smtClean="0">
                <a:latin typeface="Georgia" charset="0"/>
              </a:rPr>
              <a:t>argument</a:t>
            </a:r>
            <a:r>
              <a:rPr lang="en-US" dirty="0">
                <a:latin typeface="Georgia" charset="0"/>
              </a:rPr>
              <a:t>.</a:t>
            </a:r>
          </a:p>
          <a:p>
            <a:pPr eaLnBrk="1" hangingPunct="1"/>
            <a:r>
              <a:rPr lang="en-US" dirty="0">
                <a:latin typeface="Georgia" charset="0"/>
              </a:rPr>
              <a:t>4. 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ID the viewpoint</a:t>
            </a:r>
            <a:r>
              <a:rPr lang="ja-JP" altLang="en-US" dirty="0">
                <a:solidFill>
                  <a:srgbClr val="FF6FCF"/>
                </a:solidFill>
                <a:latin typeface="Georgia" charset="0"/>
              </a:rPr>
              <a:t>’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s main points and logical value</a:t>
            </a:r>
            <a:r>
              <a:rPr lang="en-US" dirty="0">
                <a:latin typeface="Georgia" charset="0"/>
              </a:rPr>
              <a:t> – pay close attention to their differences. </a:t>
            </a:r>
          </a:p>
        </p:txBody>
      </p:sp>
    </p:spTree>
    <p:extLst>
      <p:ext uri="{BB962C8B-B14F-4D97-AF65-F5344CB8AC3E}">
        <p14:creationId xmlns:p14="http://schemas.microsoft.com/office/powerpoint/2010/main" val="506219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Strategies</a:t>
            </a:r>
            <a:endParaRPr lang="en-US" dirty="0">
              <a:ea typeface="+mj-ea"/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5144384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Georgia" charset="0"/>
              </a:rPr>
              <a:t>5. </a:t>
            </a:r>
            <a:r>
              <a:rPr lang="en-US" dirty="0" smtClean="0">
                <a:solidFill>
                  <a:srgbClr val="FF6FCF"/>
                </a:solidFill>
                <a:latin typeface="Georgia" charset="0"/>
              </a:rPr>
              <a:t>Quickly read 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the </a:t>
            </a:r>
            <a:r>
              <a:rPr lang="en-US" dirty="0" smtClean="0">
                <a:solidFill>
                  <a:srgbClr val="FF6FCF"/>
                </a:solidFill>
                <a:latin typeface="Georgia" charset="0"/>
              </a:rPr>
              <a:t>passa</a:t>
            </a:r>
            <a:r>
              <a:rPr lang="en-US" dirty="0" smtClean="0">
                <a:latin typeface="Georgia" charset="0"/>
              </a:rPr>
              <a:t>ge with the viewpoints</a:t>
            </a:r>
            <a:r>
              <a:rPr lang="en-US" dirty="0">
                <a:latin typeface="Georgia" charset="0"/>
              </a:rPr>
              <a:t>, 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but do NOT dwell on the details</a:t>
            </a:r>
            <a:r>
              <a:rPr lang="en-US" dirty="0">
                <a:latin typeface="Georgia" charset="0"/>
              </a:rPr>
              <a:t>. You can always go back if you need to.</a:t>
            </a:r>
          </a:p>
          <a:p>
            <a:pPr eaLnBrk="1" hangingPunct="1"/>
            <a:r>
              <a:rPr lang="en-US" dirty="0">
                <a:latin typeface="Georgia" charset="0"/>
              </a:rPr>
              <a:t>6. 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Read the answer choices carefully. </a:t>
            </a:r>
          </a:p>
          <a:p>
            <a:pPr lvl="1" eaLnBrk="1" hangingPunct="1"/>
            <a:r>
              <a:rPr lang="en-US" dirty="0">
                <a:solidFill>
                  <a:srgbClr val="FF6FCF"/>
                </a:solidFill>
                <a:latin typeface="Georgia" charset="0"/>
              </a:rPr>
              <a:t>Try to pick out the </a:t>
            </a:r>
            <a:r>
              <a:rPr lang="ja-JP" altLang="en-US" dirty="0">
                <a:solidFill>
                  <a:srgbClr val="FF6FCF"/>
                </a:solidFill>
                <a:latin typeface="Georgia" charset="0"/>
              </a:rPr>
              <a:t>‘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distracters</a:t>
            </a:r>
            <a:r>
              <a:rPr lang="ja-JP" altLang="en-US" dirty="0">
                <a:solidFill>
                  <a:srgbClr val="FF6FCF"/>
                </a:solidFill>
                <a:latin typeface="Georgia" charset="0"/>
              </a:rPr>
              <a:t>’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 of each question</a:t>
            </a:r>
          </a:p>
          <a:p>
            <a:pPr lvl="2"/>
            <a:r>
              <a:rPr lang="en-US" dirty="0">
                <a:latin typeface="Georgia" charset="0"/>
              </a:rPr>
              <a:t>These will often comprise 2-3 of 5 options</a:t>
            </a:r>
          </a:p>
          <a:p>
            <a:pPr lvl="2"/>
            <a:r>
              <a:rPr lang="en-US" dirty="0">
                <a:solidFill>
                  <a:srgbClr val="FF6FCF"/>
                </a:solidFill>
                <a:latin typeface="Georgia" charset="0"/>
              </a:rPr>
              <a:t>They are related to the topic and are meant to look valid;</a:t>
            </a:r>
            <a:r>
              <a:rPr lang="en-US" dirty="0">
                <a:latin typeface="Georgia" charset="0"/>
              </a:rPr>
              <a:t> however they ignore the logic of the argument.</a:t>
            </a:r>
          </a:p>
          <a:p>
            <a:pPr marL="403225" lvl="1" indent="0" eaLnBrk="1" hangingPunct="1">
              <a:buNone/>
            </a:pPr>
            <a:endParaRPr lang="en-US" dirty="0"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976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CV Strategies: Overall</a:t>
            </a:r>
            <a:endParaRPr lang="en-US" dirty="0">
              <a:ea typeface="+mj-ea"/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403225" lvl="1" indent="0" eaLnBrk="1" hangingPunct="1">
              <a:buNone/>
            </a:pPr>
            <a:endParaRPr lang="en-US" dirty="0">
              <a:latin typeface="Georgia" charset="0"/>
            </a:endParaRPr>
          </a:p>
          <a:p>
            <a:pPr eaLnBrk="1" hangingPunct="1"/>
            <a:r>
              <a:rPr lang="en-US" dirty="0" smtClean="0">
                <a:latin typeface="Georgia" charset="0"/>
              </a:rPr>
              <a:t>In general </a:t>
            </a:r>
            <a:r>
              <a:rPr lang="en-US" dirty="0" smtClean="0">
                <a:latin typeface="Georgia" charset="0"/>
              </a:rPr>
              <a:t>– 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ID the main points and look for </a:t>
            </a:r>
            <a:r>
              <a:rPr lang="en-US" dirty="0" smtClean="0">
                <a:solidFill>
                  <a:srgbClr val="FF6FCF"/>
                </a:solidFill>
                <a:latin typeface="Georgia" charset="0"/>
              </a:rPr>
              <a:t>differences</a:t>
            </a:r>
          </a:p>
          <a:p>
            <a:pPr eaLnBrk="1" hangingPunct="1"/>
            <a:endParaRPr lang="en-US" dirty="0">
              <a:latin typeface="Georgia" charset="0"/>
            </a:endParaRPr>
          </a:p>
          <a:p>
            <a:r>
              <a:rPr lang="en-US" dirty="0">
                <a:latin typeface="Georgia" charset="0"/>
              </a:rPr>
              <a:t>Try to determine each scientists point of view</a:t>
            </a:r>
          </a:p>
          <a:p>
            <a:pPr lvl="1"/>
            <a:r>
              <a:rPr lang="en-US" dirty="0">
                <a:latin typeface="Georgia" charset="0"/>
              </a:rPr>
              <a:t>What do they agree on?  Disagree?</a:t>
            </a:r>
          </a:p>
          <a:p>
            <a:r>
              <a:rPr lang="en-US" dirty="0" smtClean="0">
                <a:solidFill>
                  <a:srgbClr val="FF6FCF"/>
                </a:solidFill>
                <a:latin typeface="Georgia" charset="0"/>
              </a:rPr>
              <a:t>Reminder </a:t>
            </a:r>
            <a:r>
              <a:rPr lang="en-US" dirty="0">
                <a:solidFill>
                  <a:srgbClr val="FF6FCF"/>
                </a:solidFill>
                <a:latin typeface="Georgia" charset="0"/>
              </a:rPr>
              <a:t>– refer don’t remember</a:t>
            </a:r>
          </a:p>
          <a:p>
            <a:r>
              <a:rPr lang="en-US" dirty="0" smtClean="0">
                <a:solidFill>
                  <a:srgbClr val="FF6FCF"/>
                </a:solidFill>
                <a:latin typeface="Georgia" charset="0"/>
              </a:rPr>
              <a:t>Underline/annotate!</a:t>
            </a:r>
            <a:endParaRPr lang="en-US" dirty="0">
              <a:solidFill>
                <a:srgbClr val="FF6FCF"/>
              </a:solidFill>
              <a:latin typeface="Georgia" charset="0"/>
            </a:endParaRPr>
          </a:p>
          <a:p>
            <a:pPr marL="0" indent="0" eaLnBrk="1" hangingPunct="1">
              <a:buNone/>
            </a:pPr>
            <a:endParaRPr lang="en-US" dirty="0">
              <a:latin typeface="Georgia" charset="0"/>
            </a:endParaRPr>
          </a:p>
          <a:p>
            <a:pPr lvl="1" eaLnBrk="1" hangingPunct="1"/>
            <a:endParaRPr lang="en-US" dirty="0"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280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Five: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78" y="1738689"/>
            <a:ext cx="7581901" cy="3953436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Correct your answers on your ACT Tracking handout</a:t>
            </a:r>
          </a:p>
          <a:p>
            <a:pPr marL="860425" lvl="1" indent="-457200">
              <a:buFont typeface="+mj-lt"/>
              <a:buAutoNum type="arabicPeriod" startAt="34"/>
            </a:pPr>
            <a:r>
              <a:rPr lang="en-US" sz="2600" dirty="0" smtClean="0"/>
              <a:t>G</a:t>
            </a:r>
          </a:p>
          <a:p>
            <a:pPr marL="860425" lvl="1" indent="-457200">
              <a:buFont typeface="+mj-lt"/>
              <a:buAutoNum type="arabicPeriod" startAt="34"/>
            </a:pPr>
            <a:r>
              <a:rPr lang="en-US" sz="2600" dirty="0"/>
              <a:t>D</a:t>
            </a:r>
            <a:endParaRPr lang="en-US" sz="2600" dirty="0" smtClean="0"/>
          </a:p>
          <a:p>
            <a:pPr marL="860425" lvl="1" indent="-457200">
              <a:buFont typeface="+mj-lt"/>
              <a:buAutoNum type="arabicPeriod" startAt="34"/>
            </a:pPr>
            <a:r>
              <a:rPr lang="en-US" sz="2600" dirty="0"/>
              <a:t>G</a:t>
            </a:r>
            <a:endParaRPr lang="en-US" sz="2600" dirty="0" smtClean="0"/>
          </a:p>
          <a:p>
            <a:pPr marL="860425" lvl="1" indent="-457200">
              <a:buFont typeface="+mj-lt"/>
              <a:buAutoNum type="arabicPeriod" startAt="34"/>
            </a:pPr>
            <a:r>
              <a:rPr lang="en-US" sz="2600" dirty="0" smtClean="0"/>
              <a:t>A</a:t>
            </a:r>
          </a:p>
          <a:p>
            <a:pPr marL="860425" lvl="1" indent="-457200">
              <a:buFont typeface="+mj-lt"/>
              <a:buAutoNum type="arabicPeriod" startAt="34"/>
            </a:pPr>
            <a:r>
              <a:rPr lang="en-US" sz="2600" dirty="0" smtClean="0"/>
              <a:t>G</a:t>
            </a:r>
          </a:p>
          <a:p>
            <a:pPr marL="860425" lvl="1" indent="-457200">
              <a:buFont typeface="+mj-lt"/>
              <a:buAutoNum type="arabicPeriod" startAt="34"/>
            </a:pPr>
            <a:r>
              <a:rPr lang="en-US" sz="2600" dirty="0" smtClean="0"/>
              <a:t>A</a:t>
            </a:r>
          </a:p>
          <a:p>
            <a:pPr marL="860425" lvl="1" indent="-457200">
              <a:buFont typeface="+mj-lt"/>
              <a:buAutoNum type="arabicPeriod" startAt="34"/>
            </a:pPr>
            <a:r>
              <a:rPr lang="en-US" sz="2600" dirty="0"/>
              <a:t>H</a:t>
            </a:r>
            <a:endParaRPr lang="en-US" sz="2600" dirty="0" smtClean="0"/>
          </a:p>
          <a:p>
            <a:pPr>
              <a:buFont typeface="Arial"/>
              <a:buChar char="•"/>
            </a:pPr>
            <a:r>
              <a:rPr lang="en-US" dirty="0" smtClean="0"/>
              <a:t>Add up the number you got right in write it in the bottom of the column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684" y="107577"/>
            <a:ext cx="8226606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Monday/Tuesday- Conflicting Viewpoints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46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Five: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2280"/>
            <a:ext cx="8926780" cy="4422225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Font typeface="Arial"/>
              <a:buChar char="•"/>
            </a:pPr>
            <a:r>
              <a:rPr lang="en-US" sz="2800" dirty="0" smtClean="0"/>
              <a:t>Correct your answers on your ACT Tracking handout</a:t>
            </a:r>
            <a:endParaRPr lang="en-US" sz="2800" dirty="0" smtClean="0">
              <a:effectLst/>
            </a:endParaRPr>
          </a:p>
          <a:p>
            <a:pPr marL="742950" indent="-742950" algn="r">
              <a:spcBef>
                <a:spcPts val="0"/>
              </a:spcBef>
              <a:buFont typeface="+mj-lt"/>
              <a:buAutoNum type="arabicPeriod" startAt="34"/>
            </a:pPr>
            <a:r>
              <a:rPr lang="en-US" sz="4000" dirty="0">
                <a:solidFill>
                  <a:srgbClr val="FFFF00"/>
                </a:solidFill>
                <a:effectLst/>
              </a:rPr>
              <a:t>H</a:t>
            </a:r>
          </a:p>
          <a:p>
            <a:pPr marL="742950" indent="-742950" algn="r">
              <a:spcBef>
                <a:spcPts val="0"/>
              </a:spcBef>
              <a:buFont typeface="+mj-lt"/>
              <a:buAutoNum type="arabicPeriod" startAt="34"/>
            </a:pPr>
            <a:r>
              <a:rPr lang="en-US" sz="4000" dirty="0">
                <a:solidFill>
                  <a:srgbClr val="FFFF00"/>
                </a:solidFill>
                <a:effectLst/>
              </a:rPr>
              <a:t>A</a:t>
            </a:r>
          </a:p>
          <a:p>
            <a:pPr marL="742950" indent="-742950" algn="r">
              <a:spcBef>
                <a:spcPts val="0"/>
              </a:spcBef>
              <a:buFont typeface="+mj-lt"/>
              <a:buAutoNum type="arabicPeriod" startAt="34"/>
            </a:pPr>
            <a:r>
              <a:rPr lang="en-US" sz="4000" dirty="0">
                <a:solidFill>
                  <a:srgbClr val="FFFF00"/>
                </a:solidFill>
                <a:effectLst/>
              </a:rPr>
              <a:t>G</a:t>
            </a:r>
          </a:p>
          <a:p>
            <a:pPr marL="742950" indent="-742950" algn="r">
              <a:spcBef>
                <a:spcPts val="0"/>
              </a:spcBef>
              <a:buFont typeface="+mj-lt"/>
              <a:buAutoNum type="arabicPeriod" startAt="34"/>
            </a:pPr>
            <a:r>
              <a:rPr lang="en-US" sz="4000" dirty="0">
                <a:solidFill>
                  <a:srgbClr val="FFFF00"/>
                </a:solidFill>
                <a:effectLst/>
              </a:rPr>
              <a:t>C</a:t>
            </a:r>
          </a:p>
          <a:p>
            <a:pPr marL="742950" indent="-742950" algn="r">
              <a:spcBef>
                <a:spcPts val="0"/>
              </a:spcBef>
              <a:buFont typeface="+mj-lt"/>
              <a:buAutoNum type="arabicPeriod" startAt="34"/>
            </a:pPr>
            <a:r>
              <a:rPr lang="en-US" sz="4000" dirty="0">
                <a:solidFill>
                  <a:srgbClr val="FFFF00"/>
                </a:solidFill>
                <a:effectLst/>
              </a:rPr>
              <a:t>J</a:t>
            </a:r>
          </a:p>
          <a:p>
            <a:pPr marL="742950" indent="-742950" algn="r">
              <a:spcBef>
                <a:spcPts val="0"/>
              </a:spcBef>
              <a:buFont typeface="+mj-lt"/>
              <a:buAutoNum type="arabicPeriod" startAt="34"/>
            </a:pPr>
            <a:r>
              <a:rPr lang="en-US" sz="4000" dirty="0">
                <a:solidFill>
                  <a:srgbClr val="FFFF00"/>
                </a:solidFill>
                <a:effectLst/>
              </a:rPr>
              <a:t>B</a:t>
            </a:r>
          </a:p>
          <a:p>
            <a:pPr marL="742950" indent="-742950" algn="r">
              <a:spcBef>
                <a:spcPts val="0"/>
              </a:spcBef>
              <a:buFont typeface="+mj-lt"/>
              <a:buAutoNum type="arabicPeriod" startAt="34"/>
            </a:pPr>
            <a:r>
              <a:rPr lang="en-US" sz="4000" dirty="0" smtClean="0">
                <a:solidFill>
                  <a:srgbClr val="FFFF00"/>
                </a:solidFill>
                <a:effectLst/>
              </a:rPr>
              <a:t>F</a:t>
            </a:r>
          </a:p>
          <a:p>
            <a:pPr algn="ctr">
              <a:spcBef>
                <a:spcPts val="0"/>
              </a:spcBef>
              <a:buFont typeface="Arial"/>
              <a:buChar char="•"/>
            </a:pPr>
            <a:r>
              <a:rPr lang="en-US" sz="2800" dirty="0" smtClean="0"/>
              <a:t>Add up the number you got right in write it in the bottom of the column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1684" y="107577"/>
            <a:ext cx="9113643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Wednesday/Thursday- 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Conflicting Viewpoints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2" y="1846795"/>
            <a:ext cx="2966399" cy="3737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2548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Five: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78" y="1738689"/>
            <a:ext cx="7581901" cy="395343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Arial"/>
              <a:buChar char="•"/>
            </a:pPr>
            <a:r>
              <a:rPr lang="en-US" dirty="0" smtClean="0"/>
              <a:t>Correct your answers on your ACT Tracking handout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</a:rPr>
              <a:t>C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</a:rPr>
              <a:t>F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</a:rPr>
              <a:t>D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</a:rPr>
              <a:t>F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</a:rPr>
              <a:t>A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</a:rPr>
              <a:t>H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</a:rPr>
              <a:t>B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/>
              <a:t>Add up the number you got right in write it in the bottom of the column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684" y="107577"/>
            <a:ext cx="610109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Friday- 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Conflicting Viewpoints</a:t>
            </a:r>
          </a:p>
        </p:txBody>
      </p:sp>
    </p:spTree>
    <p:extLst>
      <p:ext uri="{BB962C8B-B14F-4D97-AF65-F5344CB8AC3E}">
        <p14:creationId xmlns:p14="http://schemas.microsoft.com/office/powerpoint/2010/main" val="522948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ACT Prep Science Test	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6324600" cy="41148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</a:pPr>
            <a:r>
              <a:rPr lang="en-US" sz="6000">
                <a:latin typeface="Times New Roman" charset="0"/>
              </a:rPr>
              <a:t>35 minutes</a:t>
            </a:r>
          </a:p>
          <a:p>
            <a:pPr eaLnBrk="1" hangingPunct="1">
              <a:buClr>
                <a:schemeClr val="folHlink"/>
              </a:buClr>
            </a:pPr>
            <a:r>
              <a:rPr lang="en-US" sz="6000">
                <a:latin typeface="Times New Roman" charset="0"/>
              </a:rPr>
              <a:t>40 questions</a:t>
            </a:r>
          </a:p>
          <a:p>
            <a:pPr eaLnBrk="1" hangingPunct="1">
              <a:buClr>
                <a:schemeClr val="folHlink"/>
              </a:buClr>
            </a:pPr>
            <a:r>
              <a:rPr lang="en-US" sz="6000">
                <a:latin typeface="Times New Roman" charset="0"/>
              </a:rPr>
              <a:t>7 passages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30400" y="-9525000"/>
            <a:ext cx="55626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81200"/>
            <a:ext cx="3733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06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57200" y="1752600"/>
            <a:ext cx="7620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0"/>
              <a:buChar char="l"/>
            </a:pPr>
            <a:r>
              <a:rPr lang="en-US" sz="4000"/>
              <a:t>The science test is a test of your science reasoning skills.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0"/>
              <a:buChar char="l"/>
            </a:pPr>
            <a:r>
              <a:rPr lang="en-US" sz="4000"/>
              <a:t>All of the information you need to answer the questions correctly is provided in the passages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0"/>
              <a:buNone/>
            </a:pPr>
            <a:endParaRPr lang="en-US" sz="4000"/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533400"/>
            <a:ext cx="7772400" cy="9144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ACT Prep Science Test	</a:t>
            </a:r>
          </a:p>
        </p:txBody>
      </p:sp>
    </p:spTree>
    <p:extLst>
      <p:ext uri="{BB962C8B-B14F-4D97-AF65-F5344CB8AC3E}">
        <p14:creationId xmlns:p14="http://schemas.microsoft.com/office/powerpoint/2010/main" val="2000518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Arial" charset="0"/>
              </a:rPr>
              <a:t>ACT Prep Science Test	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620000" cy="41148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</a:pPr>
            <a:r>
              <a:rPr lang="en-US" sz="4800">
                <a:latin typeface="Times New Roman" charset="0"/>
              </a:rPr>
              <a:t>The Questions</a:t>
            </a:r>
          </a:p>
          <a:p>
            <a:pPr lvl="1" eaLnBrk="1" hangingPunct="1"/>
            <a:r>
              <a:rPr lang="en-US" sz="4400">
                <a:latin typeface="Times New Roman" charset="0"/>
              </a:rPr>
              <a:t>The questions cover:</a:t>
            </a:r>
          </a:p>
          <a:p>
            <a:pPr lvl="4" eaLnBrk="1" hangingPunct="1">
              <a:buClr>
                <a:schemeClr val="folHlink"/>
              </a:buClr>
            </a:pPr>
            <a:r>
              <a:rPr lang="en-US" sz="3200">
                <a:latin typeface="Times New Roman" charset="0"/>
              </a:rPr>
              <a:t>Biology</a:t>
            </a:r>
          </a:p>
          <a:p>
            <a:pPr lvl="4" eaLnBrk="1" hangingPunct="1">
              <a:buClr>
                <a:schemeClr val="folHlink"/>
              </a:buClr>
            </a:pPr>
            <a:r>
              <a:rPr lang="en-US" sz="3200">
                <a:latin typeface="Times New Roman" charset="0"/>
              </a:rPr>
              <a:t>Earth &amp; Space Sciences</a:t>
            </a:r>
          </a:p>
          <a:p>
            <a:pPr lvl="4" eaLnBrk="1" hangingPunct="1">
              <a:buClr>
                <a:schemeClr val="folHlink"/>
              </a:buClr>
            </a:pPr>
            <a:r>
              <a:rPr lang="en-US" sz="3200">
                <a:latin typeface="Times New Roman" charset="0"/>
              </a:rPr>
              <a:t>Chemistry</a:t>
            </a:r>
          </a:p>
          <a:p>
            <a:pPr lvl="4" eaLnBrk="1" hangingPunct="1">
              <a:buClr>
                <a:schemeClr val="folHlink"/>
              </a:buClr>
            </a:pPr>
            <a:r>
              <a:rPr lang="en-US" sz="3200">
                <a:latin typeface="Times New Roman" charset="0"/>
              </a:rPr>
              <a:t>Physics</a:t>
            </a:r>
          </a:p>
          <a:p>
            <a:pPr eaLnBrk="1" hangingPunct="1">
              <a:buFont typeface="Wingdings" charset="0"/>
              <a:buNone/>
            </a:pPr>
            <a:endParaRPr lang="en-US" sz="6000">
              <a:latin typeface="Times New Roman" charset="0"/>
            </a:endParaRPr>
          </a:p>
        </p:txBody>
      </p:sp>
      <p:sp>
        <p:nvSpPr>
          <p:cNvPr id="30724" name="Text Box 1028"/>
          <p:cNvSpPr txBox="1">
            <a:spLocks noChangeArrowheads="1"/>
          </p:cNvSpPr>
          <p:nvPr/>
        </p:nvSpPr>
        <p:spPr bwMode="auto">
          <a:xfrm>
            <a:off x="381000" y="5029200"/>
            <a:ext cx="87630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/>
              <a:t>All four areas are represented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/>
              <a:t>At least one passage and no more than two passage represent each content area</a:t>
            </a:r>
          </a:p>
        </p:txBody>
      </p:sp>
    </p:spTree>
    <p:extLst>
      <p:ext uri="{BB962C8B-B14F-4D97-AF65-F5344CB8AC3E}">
        <p14:creationId xmlns:p14="http://schemas.microsoft.com/office/powerpoint/2010/main" val="1916887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5" autoUpdateAnimBg="0"/>
      <p:bldP spid="3072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ACT Prep Science Test	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37338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</a:pPr>
            <a:r>
              <a:rPr lang="en-US" sz="4000">
                <a:latin typeface="Times New Roman" charset="0"/>
              </a:rPr>
              <a:t>15 questions  - data representation</a:t>
            </a:r>
          </a:p>
          <a:p>
            <a:pPr eaLnBrk="1" hangingPunct="1">
              <a:buClr>
                <a:schemeClr val="folHlink"/>
              </a:buClr>
            </a:pPr>
            <a:r>
              <a:rPr lang="en-US" sz="4000">
                <a:latin typeface="Times New Roman" charset="0"/>
              </a:rPr>
              <a:t>18 questions – research summaries</a:t>
            </a:r>
          </a:p>
          <a:p>
            <a:pPr eaLnBrk="1" hangingPunct="1">
              <a:buClr>
                <a:schemeClr val="folHlink"/>
              </a:buClr>
            </a:pPr>
            <a:r>
              <a:rPr lang="en-US" sz="4000">
                <a:latin typeface="Times New Roman" charset="0"/>
              </a:rPr>
              <a:t> 7 questions – conflicting viewpoints</a:t>
            </a:r>
          </a:p>
          <a:p>
            <a:pPr eaLnBrk="1" hangingPunct="1">
              <a:buFont typeface="Wingdings" charset="0"/>
              <a:buNone/>
            </a:pPr>
            <a:endParaRPr lang="en-US" sz="4000">
              <a:latin typeface="Times New Roman" charset="0"/>
            </a:endParaRPr>
          </a:p>
        </p:txBody>
      </p:sp>
      <p:pic>
        <p:nvPicPr>
          <p:cNvPr id="31748" name="Picture 4" descr="BS0189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161190"/>
            <a:ext cx="11620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 descr="BS01890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221680"/>
            <a:ext cx="11620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 descr="BS01890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191435"/>
            <a:ext cx="11620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270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ACT Prep Science Test	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6200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en-US" sz="4000">
                <a:latin typeface="Times New Roman" charset="0"/>
              </a:rPr>
              <a:t>Unlike the math test you will not be required to remember formulas,  definitions, etc.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en-US" sz="4000">
                <a:latin typeface="Times New Roman" charset="0"/>
              </a:rPr>
              <a:t>You are tested on your ability to examine information using text, chart, graphs and tables.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charset="0"/>
              <a:buNone/>
            </a:pPr>
            <a:endParaRPr lang="en-US" sz="40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05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ACT Prep Science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</a:pPr>
            <a:r>
              <a:rPr lang="en-US" sz="3600">
                <a:latin typeface="Times New Roman" charset="0"/>
              </a:rPr>
              <a:t>Things to do: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>
                <a:latin typeface="Times New Roman" charset="0"/>
              </a:rPr>
              <a:t> Read carefully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>
                <a:latin typeface="Times New Roman" charset="0"/>
              </a:rPr>
              <a:t> Underline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>
                <a:latin typeface="Times New Roman" charset="0"/>
              </a:rPr>
              <a:t> Make notes in your booklet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>
                <a:latin typeface="Times New Roman" charset="0"/>
              </a:rPr>
              <a:t> Draw conclusions as you are reading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>
                <a:latin typeface="Times New Roman" charset="0"/>
              </a:rPr>
              <a:t> Make sure you understand the question</a:t>
            </a:r>
          </a:p>
          <a:p>
            <a:pPr eaLnBrk="1" hangingPunct="1">
              <a:buFont typeface="Wingdings" charset="0"/>
              <a:buNone/>
            </a:pPr>
            <a:endParaRPr lang="en-US" sz="36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89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4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917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Passage Type: </a:t>
            </a:r>
            <a:br>
              <a:rPr lang="en-US" dirty="0" smtClean="0"/>
            </a:br>
            <a:r>
              <a:rPr lang="en-US" dirty="0" smtClean="0"/>
              <a:t>Conflicting Viewpoints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http://www.sophia.org/tutorials/conflicting-viewpoints-subsection-of-the-act-scien?playlist=act-science-test-</a:t>
            </a:r>
            <a:r>
              <a:rPr lang="en-US" dirty="0" smtClean="0">
                <a:hlinkClick r:id="rId2"/>
              </a:rPr>
              <a:t>preparation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23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1037</TotalTime>
  <Words>778</Words>
  <Application>Microsoft Macintosh PowerPoint</Application>
  <PresentationFormat>On-screen Show (4:3)</PresentationFormat>
  <Paragraphs>104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Orbit</vt:lpstr>
      <vt:lpstr>ACT Science</vt:lpstr>
      <vt:lpstr>ACT Prep Science Test </vt:lpstr>
      <vt:lpstr>PowerPoint Presentation</vt:lpstr>
      <vt:lpstr>ACT Prep Science Test </vt:lpstr>
      <vt:lpstr>ACT Prep Science Test </vt:lpstr>
      <vt:lpstr>ACT Prep Science Test </vt:lpstr>
      <vt:lpstr>ACT Prep Science</vt:lpstr>
      <vt:lpstr>PowerPoint Presentation</vt:lpstr>
      <vt:lpstr>Passage Type:  Conflicting Viewpoints</vt:lpstr>
      <vt:lpstr>Conflicting Viewpoints Characteristics</vt:lpstr>
      <vt:lpstr>Conflicting Viewpoints: Question Items</vt:lpstr>
      <vt:lpstr>Conflicting Viewpoints Strategies</vt:lpstr>
      <vt:lpstr>Strategies</vt:lpstr>
      <vt:lpstr>CV Strategies: Overall</vt:lpstr>
      <vt:lpstr>First Five: Answers</vt:lpstr>
      <vt:lpstr>First Five: Answers</vt:lpstr>
      <vt:lpstr>First Five: Answers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Science</dc:title>
  <dc:creator>Ellen Campbell</dc:creator>
  <cp:lastModifiedBy>Ellen Campbell</cp:lastModifiedBy>
  <cp:revision>26</cp:revision>
  <dcterms:created xsi:type="dcterms:W3CDTF">2015-03-18T06:25:51Z</dcterms:created>
  <dcterms:modified xsi:type="dcterms:W3CDTF">2015-04-05T17:14:40Z</dcterms:modified>
</cp:coreProperties>
</file>