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audio1.bin" ContentType="audio/unknown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9"/>
  </p:notesMasterIdLst>
  <p:sldIdLst>
    <p:sldId id="256" r:id="rId2"/>
    <p:sldId id="274" r:id="rId3"/>
    <p:sldId id="257" r:id="rId4"/>
    <p:sldId id="305" r:id="rId5"/>
    <p:sldId id="306" r:id="rId6"/>
    <p:sldId id="307" r:id="rId7"/>
    <p:sldId id="308" r:id="rId8"/>
    <p:sldId id="311" r:id="rId9"/>
    <p:sldId id="312" r:id="rId10"/>
    <p:sldId id="271" r:id="rId11"/>
    <p:sldId id="273" r:id="rId12"/>
    <p:sldId id="313" r:id="rId13"/>
    <p:sldId id="287" r:id="rId14"/>
    <p:sldId id="288" r:id="rId15"/>
    <p:sldId id="289" r:id="rId16"/>
    <p:sldId id="290" r:id="rId17"/>
    <p:sldId id="317" r:id="rId18"/>
    <p:sldId id="318" r:id="rId19"/>
    <p:sldId id="319" r:id="rId20"/>
    <p:sldId id="291" r:id="rId21"/>
    <p:sldId id="272" r:id="rId22"/>
    <p:sldId id="275" r:id="rId23"/>
    <p:sldId id="276" r:id="rId24"/>
    <p:sldId id="277" r:id="rId25"/>
    <p:sldId id="278" r:id="rId26"/>
    <p:sldId id="279" r:id="rId27"/>
    <p:sldId id="280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7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22905-A608-B04E-A831-DB5C856C2157}" type="datetimeFigureOut">
              <a:rPr lang="en-US" smtClean="0"/>
              <a:t>3/29/15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E86D1-5659-424C-8B5B-5F254B72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98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F7771CB-B6C7-684D-9322-3E4C7B8C083F}" type="slidenum">
              <a:rPr lang="en-US">
                <a:latin typeface="Calibri" charset="0"/>
              </a:rPr>
              <a:pPr eaLnBrk="1" hangingPunct="1"/>
              <a:t>2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1C58655-B539-E54B-8F03-219ECD685D95}" type="slidenum">
              <a:rPr lang="en-US">
                <a:latin typeface="Calibri" charset="0"/>
              </a:rPr>
              <a:pPr eaLnBrk="1" hangingPunct="1"/>
              <a:t>26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5660148-10A9-564D-BF77-6D4EFC37E448}" type="slidenum">
              <a:rPr lang="en-US">
                <a:latin typeface="Calibri" charset="0"/>
              </a:rPr>
              <a:pPr eaLnBrk="1" hangingPunct="1"/>
              <a:t>27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C11D828-BB7E-DE4A-84F5-2304851E223B}" type="slidenum">
              <a:rPr lang="en-US">
                <a:latin typeface="Calibri" charset="0"/>
              </a:rPr>
              <a:pPr eaLnBrk="1" hangingPunct="1"/>
              <a:t>13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539A4F6-7585-E443-A9DA-2E16B6285D5B}" type="slidenum">
              <a:rPr lang="en-US">
                <a:latin typeface="Calibri" charset="0"/>
              </a:rPr>
              <a:pPr eaLnBrk="1" hangingPunct="1"/>
              <a:t>14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420FB66-E961-8B4B-98E5-7D682F54F2BF}" type="slidenum">
              <a:rPr lang="en-US">
                <a:latin typeface="Calibri" charset="0"/>
              </a:rPr>
              <a:pPr eaLnBrk="1" hangingPunct="1"/>
              <a:t>15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192BC41-4672-AC47-AFAE-B2F1FB713830}" type="slidenum">
              <a:rPr lang="en-US">
                <a:latin typeface="Calibri" charset="0"/>
              </a:rPr>
              <a:pPr eaLnBrk="1" hangingPunct="1"/>
              <a:t>16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F1C306F-D454-6C4E-9C69-9F4A718AB65E}" type="slidenum">
              <a:rPr lang="en-US">
                <a:latin typeface="Calibri" charset="0"/>
              </a:rPr>
              <a:pPr eaLnBrk="1" hangingPunct="1"/>
              <a:t>22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47449E3-180D-A741-BF21-7A1621E6256E}" type="slidenum">
              <a:rPr lang="en-US">
                <a:latin typeface="Calibri" charset="0"/>
              </a:rPr>
              <a:pPr eaLnBrk="1" hangingPunct="1"/>
              <a:t>23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04A65CD-25E0-4843-8EEC-9527DBDC3D3C}" type="slidenum">
              <a:rPr lang="en-US">
                <a:latin typeface="Calibri" charset="0"/>
              </a:rPr>
              <a:pPr eaLnBrk="1" hangingPunct="1"/>
              <a:t>24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3FEF6A5-93BE-4C41-ABE4-F5965F067400}" type="slidenum">
              <a:rPr lang="en-US">
                <a:latin typeface="Calibri" charset="0"/>
              </a:rPr>
              <a:pPr eaLnBrk="1" hangingPunct="1"/>
              <a:t>25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CDC2D-FDA2-FF46-89FC-8C33C23910C9}" type="datetimeFigureOut">
              <a:rPr lang="en-US" smtClean="0"/>
              <a:t>3/29/15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6786-4167-6A42-A582-7DDC49345B0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CDC2D-FDA2-FF46-89FC-8C33C23910C9}" type="datetimeFigureOut">
              <a:rPr lang="en-US" smtClean="0"/>
              <a:t>3/29/15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6786-4167-6A42-A582-7DDC49345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CDC2D-FDA2-FF46-89FC-8C33C23910C9}" type="datetimeFigureOut">
              <a:rPr lang="en-US" smtClean="0"/>
              <a:t>3/29/15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6786-4167-6A42-A582-7DDC49345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CDC2D-FDA2-FF46-89FC-8C33C23910C9}" type="datetimeFigureOut">
              <a:rPr lang="en-US" smtClean="0"/>
              <a:t>3/29/15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6786-4167-6A42-A582-7DDC49345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CDC2D-FDA2-FF46-89FC-8C33C23910C9}" type="datetimeFigureOut">
              <a:rPr lang="en-US" smtClean="0"/>
              <a:t>3/29/15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6786-4167-6A42-A582-7DDC49345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CDC2D-FDA2-FF46-89FC-8C33C23910C9}" type="datetimeFigureOut">
              <a:rPr lang="en-US" smtClean="0"/>
              <a:t>3/29/15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6786-4167-6A42-A582-7DDC49345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CDC2D-FDA2-FF46-89FC-8C33C23910C9}" type="datetimeFigureOut">
              <a:rPr lang="en-US" smtClean="0"/>
              <a:t>3/29/15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6786-4167-6A42-A582-7DDC49345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CDC2D-FDA2-FF46-89FC-8C33C23910C9}" type="datetimeFigureOut">
              <a:rPr lang="en-US" smtClean="0"/>
              <a:t>3/29/15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6786-4167-6A42-A582-7DDC49345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CDC2D-FDA2-FF46-89FC-8C33C23910C9}" type="datetimeFigureOut">
              <a:rPr lang="en-US" smtClean="0"/>
              <a:t>3/29/15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6786-4167-6A42-A582-7DDC49345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CDC2D-FDA2-FF46-89FC-8C33C23910C9}" type="datetimeFigureOut">
              <a:rPr lang="en-US" smtClean="0"/>
              <a:t>3/29/15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6786-4167-6A42-A582-7DDC49345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CDC2D-FDA2-FF46-89FC-8C33C23910C9}" type="datetimeFigureOut">
              <a:rPr lang="en-US" smtClean="0"/>
              <a:t>3/29/15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6786-4167-6A42-A582-7DDC49345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CDC2D-FDA2-FF46-89FC-8C33C23910C9}" type="datetimeFigureOut">
              <a:rPr lang="en-US" smtClean="0"/>
              <a:t>3/29/15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6786-4167-6A42-A582-7DDC49345B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C8DCDC2D-FDA2-FF46-89FC-8C33C23910C9}" type="datetimeFigureOut">
              <a:rPr lang="en-US" smtClean="0"/>
              <a:t>3/29/15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EF8D6786-4167-6A42-A582-7DDC49345B0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sophia.org/tutorials/research-summaries-subsection-of-the-act-science-t?playlist=act-science-test-preparation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sophia.org/tutorials/test-taking-strategies-for-the-act-science-test?playlist=act-science-test-preparation&amp;test_prep_subject=science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sophia.org/tutorials/what-to-expect-on-the-act-science-test?playlist=act-science-test-preparation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Relationship Id="rId3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5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6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7917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Passage Type: </a:t>
            </a:r>
            <a:br>
              <a:rPr lang="en-US" dirty="0" smtClean="0"/>
            </a:br>
            <a:r>
              <a:rPr lang="en-US" dirty="0" smtClean="0"/>
              <a:t>Research Summaries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hlinkClick r:id="rId2"/>
              </a:rPr>
              <a:t>http://www.sophia.org/tutorials/research-summaries-subsection-of-the-act-science-t?playlist=act-science-test-</a:t>
            </a:r>
            <a:r>
              <a:rPr lang="en-US" dirty="0" smtClean="0">
                <a:hlinkClick r:id="rId2"/>
              </a:rPr>
              <a:t>preparation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683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-516619"/>
            <a:ext cx="7581901" cy="1653988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3500" u="sng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  <a:ea typeface="ＭＳ Ｐゴシック" charset="0"/>
                <a:cs typeface="ＭＳ Ｐゴシック" charset="0"/>
              </a:rPr>
              <a:t>Research Summary Characteristics</a:t>
            </a:r>
            <a:endParaRPr lang="en-US" sz="3500" u="sng" dirty="0">
              <a:effectLst>
                <a:outerShdw blurRad="38100" dist="38100" dir="2700000" algn="tl">
                  <a:srgbClr val="DDDDDD"/>
                </a:outerShdw>
              </a:effectLst>
              <a:latin typeface="Gill Sans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650294" y="667236"/>
            <a:ext cx="8364538" cy="584638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Gill Sans MT" charset="0"/>
                <a:ea typeface="ＭＳ Ｐゴシック" charset="0"/>
                <a:cs typeface="ＭＳ Ｐゴシック" charset="0"/>
              </a:rPr>
              <a:t>3 passages</a:t>
            </a:r>
          </a:p>
          <a:p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Gill Sans MT" charset="0"/>
                <a:ea typeface="ＭＳ Ｐゴシック" charset="0"/>
                <a:cs typeface="ＭＳ Ｐゴシック" charset="0"/>
              </a:rPr>
              <a:t>6 questions each</a:t>
            </a:r>
          </a:p>
          <a:p>
            <a:r>
              <a:rPr lang="en-US" sz="2800" dirty="0" smtClean="0">
                <a:latin typeface="Gill Sans MT" charset="0"/>
                <a:ea typeface="ＭＳ Ｐゴシック" charset="0"/>
                <a:cs typeface="ＭＳ Ｐゴシック" charset="0"/>
              </a:rPr>
              <a:t>These </a:t>
            </a:r>
            <a:r>
              <a:rPr lang="en-US" sz="2800" dirty="0">
                <a:solidFill>
                  <a:srgbClr val="D1AEED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passages consist of descriptions</a:t>
            </a:r>
            <a:r>
              <a:rPr lang="en-US" sz="2800" dirty="0">
                <a:latin typeface="Gill Sans MT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>
                <a:solidFill>
                  <a:srgbClr val="D1AEED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of </a:t>
            </a:r>
            <a:r>
              <a:rPr lang="en-US" sz="2800" dirty="0">
                <a:latin typeface="Gill Sans MT" charset="0"/>
                <a:ea typeface="ＭＳ Ｐゴシック" charset="0"/>
                <a:cs typeface="ＭＳ Ｐゴシック" charset="0"/>
              </a:rPr>
              <a:t>scientific </a:t>
            </a:r>
            <a:r>
              <a:rPr lang="en-US" sz="2800" dirty="0" smtClean="0">
                <a:solidFill>
                  <a:srgbClr val="D1AEED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experiments,</a:t>
            </a:r>
            <a:r>
              <a:rPr lang="en-US" sz="2800" dirty="0" smtClean="0">
                <a:latin typeface="Gill Sans MT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smtClean="0">
                <a:solidFill>
                  <a:srgbClr val="D1AEED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their methods </a:t>
            </a:r>
            <a:r>
              <a:rPr lang="en-US" sz="2800" dirty="0" smtClean="0">
                <a:latin typeface="Gill Sans MT" charset="0"/>
                <a:ea typeface="ＭＳ Ｐゴシック" charset="0"/>
                <a:cs typeface="ＭＳ Ｐゴシック" charset="0"/>
              </a:rPr>
              <a:t>(how </a:t>
            </a:r>
            <a:r>
              <a:rPr lang="en-US" sz="2800" dirty="0">
                <a:latin typeface="Gill Sans MT" charset="0"/>
                <a:ea typeface="ＭＳ Ｐゴシック" charset="0"/>
                <a:cs typeface="ＭＳ Ｐゴシック" charset="0"/>
              </a:rPr>
              <a:t>they were carried </a:t>
            </a:r>
            <a:r>
              <a:rPr lang="en-US" sz="2800" dirty="0" smtClean="0">
                <a:latin typeface="Gill Sans MT" charset="0"/>
                <a:ea typeface="ＭＳ Ｐゴシック" charset="0"/>
                <a:cs typeface="ＭＳ Ｐゴシック" charset="0"/>
              </a:rPr>
              <a:t>out), </a:t>
            </a:r>
            <a:r>
              <a:rPr lang="en-US" sz="2800" dirty="0" smtClean="0">
                <a:solidFill>
                  <a:srgbClr val="D1AEED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and</a:t>
            </a:r>
            <a:r>
              <a:rPr lang="en-US" sz="2800" dirty="0" smtClean="0">
                <a:latin typeface="Gill Sans MT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>
                <a:latin typeface="Gill Sans MT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2800" dirty="0">
                <a:solidFill>
                  <a:srgbClr val="D1AEED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summary of results</a:t>
            </a:r>
            <a:r>
              <a:rPr lang="en-US" sz="2800" dirty="0" smtClean="0">
                <a:latin typeface="Gill Sans MT" charset="0"/>
                <a:ea typeface="ＭＳ Ｐゴシック" charset="0"/>
                <a:cs typeface="ＭＳ Ｐゴシック" charset="0"/>
              </a:rPr>
              <a:t>.</a:t>
            </a:r>
          </a:p>
          <a:p>
            <a:pPr lvl="1"/>
            <a:r>
              <a:rPr lang="en-US" sz="2400" dirty="0">
                <a:latin typeface="Gill Sans MT" charset="0"/>
                <a:ea typeface="ＭＳ Ｐゴシック" charset="0"/>
                <a:cs typeface="ＭＳ Ｐゴシック" charset="0"/>
              </a:rPr>
              <a:t>Usually have italicized headings describing one or more </a:t>
            </a:r>
            <a:r>
              <a:rPr lang="en-US" sz="2400" dirty="0" smtClean="0">
                <a:latin typeface="Gill Sans MT" charset="0"/>
                <a:ea typeface="ＭＳ Ｐゴシック" charset="0"/>
                <a:cs typeface="ＭＳ Ｐゴシック" charset="0"/>
              </a:rPr>
              <a:t>experiments</a:t>
            </a:r>
            <a:endParaRPr lang="en-US" sz="2400" dirty="0">
              <a:latin typeface="Gill Sans MT" charset="0"/>
              <a:ea typeface="ＭＳ Ｐゴシック" charset="0"/>
              <a:cs typeface="ＭＳ Ｐゴシック" charset="0"/>
            </a:endParaRPr>
          </a:p>
          <a:p>
            <a:r>
              <a:rPr lang="en-US" sz="2800" dirty="0" smtClean="0">
                <a:solidFill>
                  <a:srgbClr val="D1AEED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Questions may ask </a:t>
            </a:r>
            <a:r>
              <a:rPr lang="en-US" sz="2800" dirty="0" smtClean="0">
                <a:solidFill>
                  <a:srgbClr val="FFFFFF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you to</a:t>
            </a:r>
            <a:r>
              <a:rPr lang="en-US" sz="2800" dirty="0" smtClean="0">
                <a:solidFill>
                  <a:srgbClr val="D1AEED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: </a:t>
            </a:r>
            <a:r>
              <a:rPr lang="en-US" sz="2800" dirty="0">
                <a:solidFill>
                  <a:srgbClr val="D1AEED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analyze </a:t>
            </a:r>
            <a:r>
              <a:rPr lang="en-US" sz="2800" dirty="0">
                <a:solidFill>
                  <a:srgbClr val="FFFFFF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the</a:t>
            </a:r>
            <a:r>
              <a:rPr lang="en-US" sz="2800" dirty="0">
                <a:solidFill>
                  <a:srgbClr val="D1AEED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 experimental design, predict outcomes, identify hypotheses, or determine conclusions</a:t>
            </a:r>
            <a:r>
              <a:rPr lang="en-US" sz="2800" dirty="0" smtClean="0">
                <a:solidFill>
                  <a:srgbClr val="D1AEED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.</a:t>
            </a:r>
            <a:endParaRPr lang="en-US" sz="2800" dirty="0">
              <a:solidFill>
                <a:srgbClr val="D1AEED"/>
              </a:solidFill>
              <a:latin typeface="Gill Sans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457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800" dirty="0">
                <a:latin typeface="Georgia" charset="0"/>
              </a:rPr>
              <a:t>Research Summary </a:t>
            </a:r>
            <a:r>
              <a:rPr lang="en-US" sz="4800" dirty="0" smtClean="0">
                <a:latin typeface="Georgia" charset="0"/>
              </a:rPr>
              <a:t>Items</a:t>
            </a:r>
            <a:endParaRPr lang="en-US" sz="4800" dirty="0">
              <a:latin typeface="Georgia" charset="0"/>
            </a:endParaRPr>
          </a:p>
        </p:txBody>
      </p:sp>
      <p:sp>
        <p:nvSpPr>
          <p:cNvPr id="41987" name="Rectangle 3"/>
          <p:cNvSpPr>
            <a:spLocks noGrp="1"/>
          </p:cNvSpPr>
          <p:nvPr>
            <p:ph type="body" idx="4294967295"/>
          </p:nvPr>
        </p:nvSpPr>
        <p:spPr>
          <a:xfrm>
            <a:off x="193752" y="1753444"/>
            <a:ext cx="8718822" cy="497541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>
                <a:latin typeface="Georgia" charset="0"/>
              </a:rPr>
              <a:t>Research summary items</a:t>
            </a:r>
          </a:p>
          <a:p>
            <a:pPr lvl="1" eaLnBrk="1" hangingPunct="1"/>
            <a:r>
              <a:rPr lang="en-US" dirty="0">
                <a:latin typeface="Georgia" charset="0"/>
              </a:rPr>
              <a:t>Understanding Design of Experiment items require an understanding of the information about the design and implementation of the various experiments and results.</a:t>
            </a:r>
          </a:p>
          <a:p>
            <a:pPr lvl="2" eaLnBrk="1" hangingPunct="1"/>
            <a:r>
              <a:rPr lang="en-US" dirty="0">
                <a:latin typeface="Georgia" charset="0"/>
              </a:rPr>
              <a:t>E.g. a typical item might ask what the metal hoop represents (the supporting bone for the eardrum)</a:t>
            </a:r>
            <a:r>
              <a:rPr lang="en-US" dirty="0" smtClean="0">
                <a:latin typeface="Georgia" charset="0"/>
              </a:rPr>
              <a:t>.</a:t>
            </a:r>
          </a:p>
          <a:p>
            <a:pPr marL="806450" lvl="2" indent="0" eaLnBrk="1" hangingPunct="1">
              <a:buNone/>
            </a:pPr>
            <a:endParaRPr lang="en-US" dirty="0">
              <a:latin typeface="Georgia" charset="0"/>
            </a:endParaRPr>
          </a:p>
          <a:p>
            <a:pPr lvl="1" eaLnBrk="1" hangingPunct="1"/>
            <a:r>
              <a:rPr lang="en-US" dirty="0">
                <a:latin typeface="Georgia" charset="0"/>
              </a:rPr>
              <a:t>Predicting Results: these ask for conjectures based on data. It is important not only to understand the experiment but also any special results. </a:t>
            </a:r>
            <a:endParaRPr lang="en-US" dirty="0" smtClean="0">
              <a:latin typeface="Georgia" charset="0"/>
            </a:endParaRPr>
          </a:p>
          <a:p>
            <a:pPr marL="403225" lvl="1" indent="0" eaLnBrk="1" hangingPunct="1">
              <a:buNone/>
            </a:pPr>
            <a:endParaRPr lang="en-US" dirty="0">
              <a:latin typeface="Georgia" charset="0"/>
            </a:endParaRPr>
          </a:p>
          <a:p>
            <a:pPr lvl="1" eaLnBrk="1" hangingPunct="1"/>
            <a:r>
              <a:rPr lang="en-US" dirty="0">
                <a:latin typeface="Georgia" charset="0"/>
              </a:rPr>
              <a:t>Evaluating Data – analysis of data to support or refute hypotheses. </a:t>
            </a:r>
          </a:p>
        </p:txBody>
      </p:sp>
    </p:spTree>
    <p:extLst>
      <p:ext uri="{BB962C8B-B14F-4D97-AF65-F5344CB8AC3E}">
        <p14:creationId xmlns:p14="http://schemas.microsoft.com/office/powerpoint/2010/main" val="4119651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</a:rPr>
              <a:t>Research Summary Item Examples</a:t>
            </a:r>
          </a:p>
        </p:txBody>
      </p:sp>
      <p:sp>
        <p:nvSpPr>
          <p:cNvPr id="43011" name="Rectangle 3"/>
          <p:cNvSpPr>
            <a:spLocks noGrp="1"/>
          </p:cNvSpPr>
          <p:nvPr>
            <p:ph type="body" idx="4294967295"/>
          </p:nvPr>
        </p:nvSpPr>
        <p:spPr>
          <a:xfrm>
            <a:off x="0" y="1882588"/>
            <a:ext cx="6932003" cy="3953436"/>
          </a:xfrm>
        </p:spPr>
        <p:txBody>
          <a:bodyPr>
            <a:noAutofit/>
          </a:bodyPr>
          <a:lstStyle/>
          <a:p>
            <a:pPr eaLnBrk="1" hangingPunct="1">
              <a:spcBef>
                <a:spcPts val="800"/>
              </a:spcBef>
            </a:pPr>
            <a:r>
              <a:rPr lang="en-US" sz="2000" i="1" dirty="0">
                <a:latin typeface="Georgia" charset="0"/>
              </a:rPr>
              <a:t>ID the difference in the experimental design of the two experiments </a:t>
            </a:r>
          </a:p>
          <a:p>
            <a:pPr eaLnBrk="1" hangingPunct="1">
              <a:spcBef>
                <a:spcPts val="800"/>
              </a:spcBef>
            </a:pPr>
            <a:r>
              <a:rPr lang="en-US" sz="2000" i="1" dirty="0">
                <a:latin typeface="Georgia" charset="0"/>
              </a:rPr>
              <a:t>Predict an outcome based on the results of experiment 2</a:t>
            </a:r>
          </a:p>
          <a:p>
            <a:pPr eaLnBrk="1" hangingPunct="1">
              <a:spcBef>
                <a:spcPts val="800"/>
              </a:spcBef>
            </a:pPr>
            <a:r>
              <a:rPr lang="en-US" sz="2000" i="1" dirty="0">
                <a:latin typeface="Georgia" charset="0"/>
              </a:rPr>
              <a:t>Predict the outcome of experiment 1 when one of the variables is altered. </a:t>
            </a:r>
          </a:p>
          <a:p>
            <a:pPr eaLnBrk="1" hangingPunct="1">
              <a:spcBef>
                <a:spcPts val="800"/>
              </a:spcBef>
            </a:pPr>
            <a:r>
              <a:rPr lang="en-US" sz="2000" i="1" dirty="0">
                <a:latin typeface="Georgia" charset="0"/>
              </a:rPr>
              <a:t>ID an assumption of </a:t>
            </a:r>
            <a:r>
              <a:rPr lang="en-US" sz="2000" i="1" dirty="0" err="1">
                <a:latin typeface="Georgia" charset="0"/>
              </a:rPr>
              <a:t>Exp</a:t>
            </a:r>
            <a:r>
              <a:rPr lang="ja-JP" altLang="en-US" sz="2000" i="1" dirty="0">
                <a:latin typeface="Georgia" charset="0"/>
              </a:rPr>
              <a:t>’</a:t>
            </a:r>
            <a:r>
              <a:rPr lang="en-US" sz="2000" i="1" dirty="0">
                <a:latin typeface="Georgia" charset="0"/>
              </a:rPr>
              <a:t>t 2 based on the results.</a:t>
            </a:r>
          </a:p>
          <a:p>
            <a:pPr eaLnBrk="1" hangingPunct="1">
              <a:spcBef>
                <a:spcPts val="800"/>
              </a:spcBef>
            </a:pPr>
            <a:r>
              <a:rPr lang="en-US" sz="2000" i="1" dirty="0">
                <a:latin typeface="Georgia" charset="0"/>
              </a:rPr>
              <a:t>ID a conclusion supported by the given results of </a:t>
            </a:r>
            <a:r>
              <a:rPr lang="en-US" sz="2000" i="1" dirty="0" err="1">
                <a:latin typeface="Georgia" charset="0"/>
              </a:rPr>
              <a:t>Exp</a:t>
            </a:r>
            <a:r>
              <a:rPr lang="ja-JP" altLang="en-US" sz="2000" i="1" dirty="0">
                <a:latin typeface="Georgia" charset="0"/>
              </a:rPr>
              <a:t>’</a:t>
            </a:r>
            <a:r>
              <a:rPr lang="en-US" sz="2000" i="1" dirty="0">
                <a:latin typeface="Georgia" charset="0"/>
              </a:rPr>
              <a:t>t 1. </a:t>
            </a:r>
          </a:p>
          <a:p>
            <a:pPr eaLnBrk="1" hangingPunct="1">
              <a:spcBef>
                <a:spcPts val="800"/>
              </a:spcBef>
            </a:pPr>
            <a:r>
              <a:rPr lang="en-US" sz="2000" i="1" dirty="0">
                <a:latin typeface="Georgia" charset="0"/>
              </a:rPr>
              <a:t>Select an experiment that should be conducted in order to test another hypothesis.</a:t>
            </a:r>
          </a:p>
          <a:p>
            <a:pPr eaLnBrk="1" hangingPunct="1">
              <a:spcBef>
                <a:spcPts val="800"/>
              </a:spcBef>
            </a:pPr>
            <a:r>
              <a:rPr lang="en-US" sz="2000" i="1" dirty="0">
                <a:latin typeface="Georgia" charset="0"/>
              </a:rPr>
              <a:t>ID a hypothesis that was investigated in </a:t>
            </a:r>
            <a:r>
              <a:rPr lang="en-US" sz="2000" i="1" dirty="0" err="1">
                <a:latin typeface="Georgia" charset="0"/>
              </a:rPr>
              <a:t>Exp</a:t>
            </a:r>
            <a:r>
              <a:rPr lang="ja-JP" altLang="en-US" sz="2000" i="1" dirty="0">
                <a:latin typeface="Georgia" charset="0"/>
              </a:rPr>
              <a:t>’</a:t>
            </a:r>
            <a:r>
              <a:rPr lang="en-US" sz="2000" i="1" dirty="0">
                <a:latin typeface="Georgia" charset="0"/>
              </a:rPr>
              <a:t>t 1.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572000"/>
            <a:ext cx="2286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7665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581191"/>
            <a:ext cx="9144000" cy="1653988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u="sng" dirty="0" smtClean="0">
                <a:ea typeface="+mj-ea"/>
              </a:rPr>
              <a:t>Research Summary Strategies</a:t>
            </a:r>
            <a:endParaRPr lang="en-US" sz="5400" u="sng" dirty="0">
              <a:ea typeface="+mj-ea"/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753331"/>
            <a:ext cx="8504238" cy="549651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  <a:latin typeface="Georgia" charset="0"/>
              </a:rPr>
              <a:t>1. ID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Georgia" charset="0"/>
              </a:rPr>
              <a:t>all the variables and control of each experiment. 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  <a:latin typeface="Georgia" charset="0"/>
            </a:endParaRPr>
          </a:p>
          <a:p>
            <a:pPr lvl="1" eaLnBrk="1" hangingPunct="1"/>
            <a:r>
              <a:rPr lang="en-US" dirty="0">
                <a:latin typeface="Georgia" charset="0"/>
              </a:rPr>
              <a:t>For a given experiment, the controls are always constant – only the tested factor varies.</a:t>
            </a:r>
          </a:p>
          <a:p>
            <a:pPr lvl="2"/>
            <a:r>
              <a:rPr lang="en-US" dirty="0">
                <a:latin typeface="Georgia" charset="0"/>
              </a:rPr>
              <a:t>Always keep in mind the purpose of a control</a:t>
            </a:r>
            <a:r>
              <a:rPr lang="en-US" dirty="0" smtClean="0">
                <a:latin typeface="Georgia" charset="0"/>
              </a:rPr>
              <a:t>!</a:t>
            </a:r>
          </a:p>
          <a:p>
            <a:pPr lvl="1"/>
            <a:r>
              <a:rPr lang="en-US" dirty="0">
                <a:latin typeface="Georgia" charset="0"/>
              </a:rPr>
              <a:t>In well-designed experiments, the only difference between groups will be a variation of the factors being </a:t>
            </a:r>
            <a:r>
              <a:rPr lang="en-US" dirty="0" smtClean="0">
                <a:latin typeface="Georgia" charset="0"/>
              </a:rPr>
              <a:t>tested</a:t>
            </a:r>
            <a:endParaRPr lang="en-US" dirty="0">
              <a:latin typeface="Georgia" charset="0"/>
            </a:endParaRPr>
          </a:p>
          <a:p>
            <a:pPr eaLnBrk="1" hangingPunct="1"/>
            <a:r>
              <a:rPr lang="en-US" dirty="0">
                <a:solidFill>
                  <a:srgbClr val="E8D7F6"/>
                </a:solidFill>
                <a:latin typeface="Georgia" charset="0"/>
              </a:rPr>
              <a:t>2. Anticipate how to alter experimental variables to support alternative hypotheses</a:t>
            </a:r>
            <a:r>
              <a:rPr lang="en-US" dirty="0">
                <a:latin typeface="Georgia" charset="0"/>
              </a:rPr>
              <a:t>.  Predict the results of these new experiments</a:t>
            </a:r>
          </a:p>
          <a:p>
            <a:pPr eaLnBrk="1" hangingPunct="1"/>
            <a:r>
              <a:rPr lang="en-US" dirty="0">
                <a:solidFill>
                  <a:srgbClr val="E8D7F6"/>
                </a:solidFill>
                <a:latin typeface="Georgia" charset="0"/>
              </a:rPr>
              <a:t>3. For depicted data trends, determine</a:t>
            </a:r>
            <a:r>
              <a:rPr lang="en-US" dirty="0">
                <a:latin typeface="Georgia" charset="0"/>
              </a:rPr>
              <a:t> any proportional or inverse </a:t>
            </a:r>
            <a:r>
              <a:rPr lang="en-US" dirty="0">
                <a:solidFill>
                  <a:srgbClr val="E8D7F6"/>
                </a:solidFill>
                <a:latin typeface="Georgia" charset="0"/>
              </a:rPr>
              <a:t>relationships between </a:t>
            </a:r>
            <a:r>
              <a:rPr lang="en-US" dirty="0">
                <a:latin typeface="Georgia" charset="0"/>
              </a:rPr>
              <a:t>the experimental </a:t>
            </a:r>
            <a:r>
              <a:rPr lang="en-US" dirty="0" smtClean="0">
                <a:latin typeface="Georgia" charset="0"/>
              </a:rPr>
              <a:t>factors (</a:t>
            </a:r>
            <a:r>
              <a:rPr lang="en-US" dirty="0" smtClean="0">
                <a:solidFill>
                  <a:srgbClr val="E8D7F6"/>
                </a:solidFill>
                <a:latin typeface="Georgia" charset="0"/>
              </a:rPr>
              <a:t>variables</a:t>
            </a:r>
            <a:r>
              <a:rPr lang="en-US" dirty="0" smtClean="0">
                <a:latin typeface="Georgia" charset="0"/>
              </a:rPr>
              <a:t>) </a:t>
            </a:r>
            <a:r>
              <a:rPr lang="en-US" dirty="0">
                <a:solidFill>
                  <a:srgbClr val="E8D7F6"/>
                </a:solidFill>
                <a:latin typeface="Georgia" charset="0"/>
              </a:rPr>
              <a:t>and</a:t>
            </a:r>
            <a:r>
              <a:rPr lang="en-US" dirty="0">
                <a:latin typeface="Georgia" charset="0"/>
              </a:rPr>
              <a:t> the </a:t>
            </a:r>
            <a:r>
              <a:rPr lang="en-US" dirty="0">
                <a:solidFill>
                  <a:srgbClr val="E8D7F6"/>
                </a:solidFill>
                <a:latin typeface="Georgia" charset="0"/>
              </a:rPr>
              <a:t>results</a:t>
            </a:r>
            <a:r>
              <a:rPr lang="en-US" dirty="0">
                <a:latin typeface="Georgia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6640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-473571"/>
            <a:ext cx="7581901" cy="1653988"/>
          </a:xfrm>
        </p:spPr>
        <p:txBody>
          <a:bodyPr/>
          <a:lstStyle/>
          <a:p>
            <a:pPr eaLnBrk="1" hangingPunct="1">
              <a:defRPr/>
            </a:pPr>
            <a:r>
              <a:rPr lang="en-US" u="sng" dirty="0" smtClean="0">
                <a:ea typeface="+mj-ea"/>
              </a:rPr>
              <a:t>Strategies</a:t>
            </a:r>
            <a:endParaRPr lang="en-US" u="sng" dirty="0">
              <a:ea typeface="+mj-ea"/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902986"/>
            <a:ext cx="8504238" cy="5330825"/>
          </a:xfrm>
        </p:spPr>
        <p:txBody>
          <a:bodyPr>
            <a:normAutofit fontScale="92500" lnSpcReduction="10000"/>
          </a:bodyPr>
          <a:lstStyle/>
          <a:p>
            <a:pPr marL="403225" lvl="1">
              <a:spcBef>
                <a:spcPts val="2000"/>
              </a:spcBef>
            </a:pPr>
            <a:r>
              <a:rPr lang="en-US" sz="2600" dirty="0">
                <a:solidFill>
                  <a:srgbClr val="E8D7F6"/>
                </a:solidFill>
                <a:latin typeface="Georgia" charset="0"/>
              </a:rPr>
              <a:t>4. </a:t>
            </a:r>
            <a:r>
              <a:rPr lang="en-US" sz="2600" dirty="0">
                <a:solidFill>
                  <a:srgbClr val="E8D7F6"/>
                </a:solidFill>
                <a:latin typeface="Georgia" charset="0"/>
              </a:rPr>
              <a:t>Question the validity of ALL assumptions.</a:t>
            </a:r>
          </a:p>
          <a:p>
            <a:pPr lvl="1"/>
            <a:r>
              <a:rPr lang="en-US" dirty="0" smtClean="0">
                <a:latin typeface="Georgia" charset="0"/>
              </a:rPr>
              <a:t>If </a:t>
            </a:r>
            <a:r>
              <a:rPr lang="en-US" dirty="0">
                <a:latin typeface="Georgia" charset="0"/>
              </a:rPr>
              <a:t>an assumption is faulty because it is not supported by given information, the experiment may fail to prove the hypothesis and conclusions based on the assumption may be invalid. </a:t>
            </a:r>
          </a:p>
          <a:p>
            <a:pPr marL="403225" lvl="2" indent="-403225">
              <a:spcBef>
                <a:spcPts val="2000"/>
              </a:spcBef>
            </a:pPr>
            <a:r>
              <a:rPr lang="en-US" sz="2600" dirty="0" smtClean="0">
                <a:latin typeface="Georgia" charset="0"/>
              </a:rPr>
              <a:t>5</a:t>
            </a:r>
            <a:r>
              <a:rPr lang="en-US" sz="2600" dirty="0">
                <a:latin typeface="Georgia" charset="0"/>
              </a:rPr>
              <a:t>. If presented </a:t>
            </a:r>
            <a:r>
              <a:rPr lang="en-US" sz="2600" dirty="0">
                <a:solidFill>
                  <a:srgbClr val="E8D7F6"/>
                </a:solidFill>
                <a:latin typeface="Georgia" charset="0"/>
              </a:rPr>
              <a:t>with data, be sure to read and understand all the labels on axes, columns, and rows</a:t>
            </a:r>
            <a:r>
              <a:rPr lang="en-US" sz="2600" dirty="0">
                <a:latin typeface="Georgia" charset="0"/>
              </a:rPr>
              <a:t>.  </a:t>
            </a:r>
            <a:endParaRPr lang="en-US" sz="2600" dirty="0" smtClean="0">
              <a:latin typeface="Georgia" charset="0"/>
            </a:endParaRPr>
          </a:p>
          <a:p>
            <a:pPr marL="752475" lvl="3" indent="-403225">
              <a:spcBef>
                <a:spcPts val="2000"/>
              </a:spcBef>
            </a:pPr>
            <a:r>
              <a:rPr lang="en-US" sz="2400" dirty="0" smtClean="0">
                <a:latin typeface="Georgia" charset="0"/>
              </a:rPr>
              <a:t>Remember</a:t>
            </a:r>
            <a:r>
              <a:rPr lang="en-US" sz="2400" dirty="0">
                <a:latin typeface="Georgia" charset="0"/>
              </a:rPr>
              <a:t>:  The first thing to know about any graph or diagram is what the numbers represent</a:t>
            </a:r>
            <a:r>
              <a:rPr lang="en-US" sz="2400" dirty="0" smtClean="0">
                <a:latin typeface="Georgia" charset="0"/>
              </a:rPr>
              <a:t>.</a:t>
            </a:r>
          </a:p>
          <a:p>
            <a:pPr marL="403225" lvl="2" indent="-403225">
              <a:spcBef>
                <a:spcPts val="2000"/>
              </a:spcBef>
            </a:pPr>
            <a:r>
              <a:rPr lang="en-US" sz="2600" dirty="0" smtClean="0">
                <a:latin typeface="Georgia" charset="0"/>
              </a:rPr>
              <a:t>6</a:t>
            </a:r>
            <a:r>
              <a:rPr lang="en-US" sz="2600" dirty="0">
                <a:latin typeface="Georgia" charset="0"/>
              </a:rPr>
              <a:t>. Questions will often direct you to one particular experiment in a series.  </a:t>
            </a:r>
            <a:r>
              <a:rPr lang="en-US" sz="2600" dirty="0">
                <a:solidFill>
                  <a:srgbClr val="E8D7F6"/>
                </a:solidFill>
                <a:latin typeface="Georgia" charset="0"/>
              </a:rPr>
              <a:t>Be sure to only look at the experiment in question</a:t>
            </a:r>
            <a:r>
              <a:rPr lang="en-US" sz="2600" dirty="0">
                <a:latin typeface="Georgia" charset="0"/>
              </a:rPr>
              <a:t>.  Make it simple.</a:t>
            </a:r>
          </a:p>
          <a:p>
            <a:pPr marL="403225" lvl="2" indent="-403225">
              <a:spcBef>
                <a:spcPts val="2000"/>
              </a:spcBef>
            </a:pPr>
            <a:endParaRPr lang="en-US" dirty="0" smtClean="0">
              <a:latin typeface="Georgia" charset="0"/>
            </a:endParaRPr>
          </a:p>
          <a:p>
            <a:pPr marL="403225" lvl="2" indent="-403225">
              <a:spcBef>
                <a:spcPts val="2000"/>
              </a:spcBef>
            </a:pPr>
            <a:endParaRPr lang="en-US" dirty="0">
              <a:latin typeface="Georgia" charset="0"/>
            </a:endParaRPr>
          </a:p>
          <a:p>
            <a:pPr marL="403225" lvl="2" indent="-403225">
              <a:spcBef>
                <a:spcPts val="2000"/>
              </a:spcBef>
            </a:pPr>
            <a:endParaRPr lang="en-US" dirty="0">
              <a:latin typeface="Georgia" charset="0"/>
            </a:endParaRPr>
          </a:p>
          <a:p>
            <a:pPr eaLnBrk="1" hangingPunct="1"/>
            <a:endParaRPr lang="en-US" dirty="0">
              <a:latin typeface="Georgia" charset="0"/>
            </a:endParaRPr>
          </a:p>
          <a:p>
            <a:pPr eaLnBrk="1" hangingPunct="1"/>
            <a:endParaRPr lang="en-US" dirty="0">
              <a:latin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586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Five: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778" y="1738689"/>
            <a:ext cx="7581901" cy="3953436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Correct your answers on your ACT Tracking handout</a:t>
            </a:r>
          </a:p>
          <a:p>
            <a:pPr marL="860425" lvl="1" indent="-457200">
              <a:buFont typeface="+mj-lt"/>
              <a:buAutoNum type="arabicPeriod" startAt="23"/>
            </a:pPr>
            <a:r>
              <a:rPr lang="en-US" dirty="0"/>
              <a:t>A</a:t>
            </a:r>
            <a:endParaRPr lang="en-US" dirty="0" smtClean="0"/>
          </a:p>
          <a:p>
            <a:pPr marL="860425" lvl="1" indent="-457200">
              <a:buFont typeface="+mj-lt"/>
              <a:buAutoNum type="arabicPeriod" startAt="23"/>
            </a:pPr>
            <a:r>
              <a:rPr lang="en-US" dirty="0"/>
              <a:t>G</a:t>
            </a:r>
            <a:endParaRPr lang="en-US" dirty="0" smtClean="0"/>
          </a:p>
          <a:p>
            <a:pPr marL="860425" lvl="1" indent="-457200">
              <a:buFont typeface="+mj-lt"/>
              <a:buAutoNum type="arabicPeriod" startAt="23"/>
            </a:pPr>
            <a:r>
              <a:rPr lang="en-US" dirty="0"/>
              <a:t>D</a:t>
            </a:r>
            <a:endParaRPr lang="en-US" dirty="0" smtClean="0"/>
          </a:p>
          <a:p>
            <a:pPr marL="860425" lvl="1" indent="-457200">
              <a:buFont typeface="+mj-lt"/>
              <a:buAutoNum type="arabicPeriod" startAt="23"/>
            </a:pPr>
            <a:r>
              <a:rPr lang="en-US" dirty="0"/>
              <a:t>G</a:t>
            </a:r>
            <a:endParaRPr lang="en-US" dirty="0" smtClean="0"/>
          </a:p>
          <a:p>
            <a:pPr marL="860425" lvl="1" indent="-457200">
              <a:buFont typeface="+mj-lt"/>
              <a:buAutoNum type="arabicPeriod" startAt="23"/>
            </a:pPr>
            <a:r>
              <a:rPr lang="en-US" dirty="0"/>
              <a:t>A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Add up the number you got right in write it in the bottom of the column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1684" y="107577"/>
            <a:ext cx="7867283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Monday/Tuesday- 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Research Summaries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7052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Five: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2280"/>
            <a:ext cx="8926780" cy="4422225"/>
          </a:xfrm>
        </p:spPr>
        <p:txBody>
          <a:bodyPr>
            <a:noAutofit/>
          </a:bodyPr>
          <a:lstStyle/>
          <a:p>
            <a:pPr algn="ctr">
              <a:buFont typeface="Arial"/>
              <a:buChar char="•"/>
            </a:pPr>
            <a:r>
              <a:rPr lang="en-US" sz="2800" dirty="0" smtClean="0"/>
              <a:t>Correct your answers on your ACT Tracking handout</a:t>
            </a:r>
          </a:p>
          <a:p>
            <a:pPr marL="457200" indent="-457200" algn="ctr">
              <a:buClr>
                <a:schemeClr val="accent6"/>
              </a:buClr>
              <a:buFont typeface="+mj-lt"/>
              <a:buAutoNum type="arabicPeriod" startAt="13"/>
            </a:pPr>
            <a:r>
              <a:rPr lang="en-US" sz="2800" dirty="0">
                <a:effectLst/>
              </a:rPr>
              <a:t>A</a:t>
            </a:r>
            <a:endParaRPr lang="en-US" sz="4400" dirty="0">
              <a:effectLst/>
            </a:endParaRPr>
          </a:p>
          <a:p>
            <a:pPr marL="457200" indent="-457200" algn="ctr">
              <a:buClr>
                <a:schemeClr val="accent6"/>
              </a:buClr>
              <a:buFont typeface="+mj-lt"/>
              <a:buAutoNum type="arabicPeriod" startAt="13"/>
            </a:pPr>
            <a:r>
              <a:rPr lang="en-US" sz="2800" dirty="0">
                <a:effectLst/>
              </a:rPr>
              <a:t>G</a:t>
            </a:r>
            <a:endParaRPr lang="en-US" sz="4400" dirty="0">
              <a:effectLst/>
            </a:endParaRPr>
          </a:p>
          <a:p>
            <a:pPr marL="457200" indent="-457200" algn="ctr">
              <a:buClr>
                <a:schemeClr val="accent6"/>
              </a:buClr>
              <a:buFont typeface="+mj-lt"/>
              <a:buAutoNum type="arabicPeriod" startAt="13"/>
            </a:pPr>
            <a:r>
              <a:rPr lang="en-US" sz="2800" dirty="0">
                <a:effectLst/>
              </a:rPr>
              <a:t>C</a:t>
            </a:r>
            <a:endParaRPr lang="en-US" sz="4400" dirty="0">
              <a:effectLst/>
            </a:endParaRPr>
          </a:p>
          <a:p>
            <a:pPr marL="457200" indent="-457200" algn="ctr">
              <a:buClr>
                <a:schemeClr val="accent6"/>
              </a:buClr>
              <a:buFont typeface="+mj-lt"/>
              <a:buAutoNum type="arabicPeriod" startAt="13"/>
            </a:pPr>
            <a:r>
              <a:rPr lang="en-US" sz="2800" dirty="0">
                <a:effectLst/>
              </a:rPr>
              <a:t>G</a:t>
            </a:r>
            <a:endParaRPr lang="en-US" sz="4400" dirty="0">
              <a:effectLst/>
            </a:endParaRPr>
          </a:p>
          <a:p>
            <a:pPr marL="457200" indent="-457200" algn="ctr">
              <a:buClr>
                <a:schemeClr val="accent6"/>
              </a:buClr>
              <a:buFont typeface="+mj-lt"/>
              <a:buAutoNum type="arabicPeriod" startAt="13"/>
            </a:pPr>
            <a:r>
              <a:rPr lang="en-US" sz="2800" dirty="0">
                <a:effectLst/>
              </a:rPr>
              <a:t>C</a:t>
            </a:r>
            <a:endParaRPr lang="en-US" sz="4400" dirty="0">
              <a:effectLst/>
            </a:endParaRPr>
          </a:p>
          <a:p>
            <a:pPr marL="457200" indent="-457200" algn="ctr">
              <a:buClr>
                <a:schemeClr val="accent6"/>
              </a:buClr>
              <a:buFont typeface="+mj-lt"/>
              <a:buAutoNum type="arabicPeriod" startAt="13"/>
            </a:pPr>
            <a:r>
              <a:rPr lang="en-US" sz="2800" dirty="0">
                <a:effectLst/>
              </a:rPr>
              <a:t>J</a:t>
            </a:r>
            <a:endParaRPr lang="en-US" sz="4400" dirty="0">
              <a:effectLst/>
            </a:endParaRPr>
          </a:p>
          <a:p>
            <a:pPr algn="ctr">
              <a:buFont typeface="Arial"/>
              <a:buChar char="•"/>
            </a:pPr>
            <a:r>
              <a:rPr lang="en-US" sz="2800" dirty="0" smtClean="0"/>
              <a:t>Add </a:t>
            </a:r>
            <a:r>
              <a:rPr lang="en-US" sz="2800" dirty="0" smtClean="0"/>
              <a:t>up the number you got right in write it in the bottom of the column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11684" y="107577"/>
            <a:ext cx="8715096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Wednesday/Thursday- 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Research Summaries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2583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Five: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778" y="1738689"/>
            <a:ext cx="7581901" cy="3953436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Correct your answers on your ACT Tracking handout</a:t>
            </a:r>
          </a:p>
          <a:p>
            <a:pPr marL="860425" lvl="1" indent="-457200">
              <a:buClr>
                <a:schemeClr val="accent2"/>
              </a:buClr>
              <a:buFont typeface="+mj-lt"/>
              <a:buAutoNum type="arabicPeriod" startAt="30"/>
            </a:pPr>
            <a:r>
              <a:rPr lang="en-US" dirty="0"/>
              <a:t>H</a:t>
            </a:r>
          </a:p>
          <a:p>
            <a:pPr marL="860425" lvl="1" indent="-457200">
              <a:buClr>
                <a:schemeClr val="accent2"/>
              </a:buClr>
              <a:buFont typeface="+mj-lt"/>
              <a:buAutoNum type="arabicPeriod" startAt="30"/>
            </a:pPr>
            <a:r>
              <a:rPr lang="en-US" dirty="0"/>
              <a:t>A</a:t>
            </a:r>
          </a:p>
          <a:p>
            <a:pPr marL="860425" lvl="1" indent="-457200">
              <a:buClr>
                <a:schemeClr val="accent2"/>
              </a:buClr>
              <a:buFont typeface="+mj-lt"/>
              <a:buAutoNum type="arabicPeriod" startAt="30"/>
            </a:pPr>
            <a:r>
              <a:rPr lang="en-US" dirty="0"/>
              <a:t>G</a:t>
            </a:r>
          </a:p>
          <a:p>
            <a:pPr marL="860425" lvl="1" indent="-457200">
              <a:buClr>
                <a:schemeClr val="accent2"/>
              </a:buClr>
              <a:buFont typeface="+mj-lt"/>
              <a:buAutoNum type="arabicPeriod" startAt="30"/>
            </a:pPr>
            <a:r>
              <a:rPr lang="en-US" dirty="0"/>
              <a:t>D</a:t>
            </a:r>
          </a:p>
          <a:p>
            <a:pPr marL="860425" lvl="1" indent="-457200">
              <a:buClr>
                <a:schemeClr val="accent2"/>
              </a:buClr>
              <a:buFont typeface="+mj-lt"/>
              <a:buAutoNum type="arabicPeriod" startAt="30"/>
            </a:pPr>
            <a:r>
              <a:rPr lang="en-US" dirty="0"/>
              <a:t>F</a:t>
            </a:r>
          </a:p>
          <a:p>
            <a:pPr marL="860425" lvl="1" indent="-457200">
              <a:buClr>
                <a:schemeClr val="accent2"/>
              </a:buClr>
              <a:buFont typeface="+mj-lt"/>
              <a:buAutoNum type="arabicPeriod" startAt="30"/>
            </a:pPr>
            <a:r>
              <a:rPr lang="en-US" dirty="0"/>
              <a:t>D</a:t>
            </a:r>
          </a:p>
          <a:p>
            <a:pPr marL="0" indent="0">
              <a:buNone/>
            </a:pPr>
            <a:r>
              <a:rPr lang="en-US" dirty="0" smtClean="0"/>
              <a:t>Add </a:t>
            </a:r>
            <a:r>
              <a:rPr lang="en-US" dirty="0" smtClean="0"/>
              <a:t>up the number you got right in write it in the bottom of the column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1684" y="107577"/>
            <a:ext cx="5702553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Friday- 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Research Summaries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6462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1AFF"/>
                </a:solidFill>
                <a:latin typeface="Georgia" charset="0"/>
              </a:rPr>
              <a:t>ACT Test Prep</a:t>
            </a:r>
            <a:endParaRPr lang="en-US" dirty="0">
              <a:solidFill>
                <a:srgbClr val="FF1AFF"/>
              </a:solidFill>
              <a:latin typeface="Georgia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>
                <a:latin typeface="Georgia" charset="0"/>
              </a:rPr>
              <a:t>Goals – </a:t>
            </a:r>
          </a:p>
          <a:p>
            <a:pPr lvl="1" eaLnBrk="1" hangingPunct="1"/>
            <a:r>
              <a:rPr lang="en-US">
                <a:latin typeface="Georgia" charset="0"/>
              </a:rPr>
              <a:t>1. Become familiar with many of the concepts that are tested on the official test</a:t>
            </a:r>
          </a:p>
          <a:p>
            <a:pPr lvl="1" eaLnBrk="1" hangingPunct="1"/>
            <a:r>
              <a:rPr lang="en-US">
                <a:latin typeface="Georgia" charset="0"/>
              </a:rPr>
              <a:t>2. Be able to target the item-types that you are best equipped to answer.</a:t>
            </a:r>
          </a:p>
          <a:p>
            <a:pPr lvl="2" eaLnBrk="1" hangingPunct="1"/>
            <a:r>
              <a:rPr lang="en-US">
                <a:latin typeface="Georgia" charset="0"/>
              </a:rPr>
              <a:t>i.e. there are always the same </a:t>
            </a:r>
            <a:r>
              <a:rPr lang="ja-JP" altLang="en-US">
                <a:latin typeface="Georgia" charset="0"/>
              </a:rPr>
              <a:t>“</a:t>
            </a:r>
            <a:r>
              <a:rPr lang="en-US">
                <a:latin typeface="Georgia" charset="0"/>
              </a:rPr>
              <a:t>kinds</a:t>
            </a:r>
            <a:r>
              <a:rPr lang="ja-JP" altLang="en-US">
                <a:latin typeface="Georgia" charset="0"/>
              </a:rPr>
              <a:t>”</a:t>
            </a:r>
            <a:r>
              <a:rPr lang="en-US">
                <a:latin typeface="Georgia" charset="0"/>
              </a:rPr>
              <a:t> of questions on the ACT – know your strengths and your areas for improvement. </a:t>
            </a:r>
          </a:p>
        </p:txBody>
      </p:sp>
    </p:spTree>
    <p:extLst>
      <p:ext uri="{BB962C8B-B14F-4D97-AF65-F5344CB8AC3E}">
        <p14:creationId xmlns:p14="http://schemas.microsoft.com/office/powerpoint/2010/main" val="2271918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30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Test-Taking Strategies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http://www.sophia.org/tutorials/test-taking-strategies-for-the-act-science-test?playlist=act-science-test-preparation&amp;test_prep_subject=</a:t>
            </a:r>
            <a:r>
              <a:rPr lang="en-US" dirty="0" smtClean="0">
                <a:hlinkClick r:id="rId2"/>
              </a:rPr>
              <a:t>science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02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</a:rPr>
              <a:t>FYI, Tips, and Strategies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>
                <a:latin typeface="Georgia" charset="0"/>
              </a:rPr>
              <a:t>1. The ACT </a:t>
            </a:r>
            <a:r>
              <a:rPr lang="en-US" b="1" u="sng">
                <a:latin typeface="Georgia" charset="0"/>
              </a:rPr>
              <a:t>does not </a:t>
            </a:r>
            <a:r>
              <a:rPr lang="en-US">
                <a:latin typeface="Georgia" charset="0"/>
              </a:rPr>
              <a:t>test scientific knowledge! It</a:t>
            </a:r>
            <a:r>
              <a:rPr lang="ja-JP" altLang="en-US">
                <a:latin typeface="Georgia" charset="0"/>
              </a:rPr>
              <a:t>’</a:t>
            </a:r>
            <a:r>
              <a:rPr lang="en-US">
                <a:latin typeface="Georgia" charset="0"/>
              </a:rPr>
              <a:t>s not what you know…it</a:t>
            </a:r>
            <a:r>
              <a:rPr lang="ja-JP" altLang="en-US">
                <a:latin typeface="Georgia" charset="0"/>
              </a:rPr>
              <a:t>’</a:t>
            </a:r>
            <a:r>
              <a:rPr lang="en-US">
                <a:latin typeface="Georgia" charset="0"/>
              </a:rPr>
              <a:t>s how you use your knowledge</a:t>
            </a:r>
          </a:p>
          <a:p>
            <a:pPr lvl="1" eaLnBrk="1" hangingPunct="1"/>
            <a:r>
              <a:rPr lang="en-US">
                <a:latin typeface="Georgia" charset="0"/>
              </a:rPr>
              <a:t>See pg 220 (do on your own later)</a:t>
            </a:r>
          </a:p>
          <a:p>
            <a:pPr eaLnBrk="1" hangingPunct="1"/>
            <a:r>
              <a:rPr lang="en-US">
                <a:latin typeface="Georgia" charset="0"/>
              </a:rPr>
              <a:t>2. </a:t>
            </a:r>
            <a:r>
              <a:rPr lang="en-US" b="1">
                <a:latin typeface="Georgia" charset="0"/>
              </a:rPr>
              <a:t>Do the easiest questions first</a:t>
            </a:r>
            <a:r>
              <a:rPr lang="en-US">
                <a:latin typeface="Georgia" charset="0"/>
              </a:rPr>
              <a:t>.  Let your subconscious do the hard stuff (really!). </a:t>
            </a:r>
          </a:p>
          <a:p>
            <a:pPr lvl="1" eaLnBrk="1" hangingPunct="1"/>
            <a:r>
              <a:rPr lang="en-US">
                <a:latin typeface="Georgia" charset="0"/>
              </a:rPr>
              <a:t>Skim each passage and determine what it</a:t>
            </a:r>
            <a:r>
              <a:rPr lang="ja-JP" altLang="en-US">
                <a:latin typeface="Georgia" charset="0"/>
              </a:rPr>
              <a:t>’</a:t>
            </a:r>
            <a:r>
              <a:rPr lang="en-US">
                <a:latin typeface="Georgia" charset="0"/>
              </a:rPr>
              <a:t>s asking.</a:t>
            </a:r>
          </a:p>
          <a:p>
            <a:pPr lvl="1" eaLnBrk="1" hangingPunct="1"/>
            <a:r>
              <a:rPr lang="en-US">
                <a:latin typeface="Georgia" charset="0"/>
              </a:rPr>
              <a:t>Every passage will emphasize either Data Representation, Research Summaries, or Conflicting Viewpoints</a:t>
            </a:r>
          </a:p>
          <a:p>
            <a:pPr lvl="1" eaLnBrk="1" hangingPunct="1"/>
            <a:r>
              <a:rPr lang="en-US">
                <a:latin typeface="Georgia" charset="0"/>
              </a:rPr>
              <a:t>The subject matter of the passage will give you an idea of how difficult it is. </a:t>
            </a:r>
          </a:p>
          <a:p>
            <a:pPr lvl="1" eaLnBrk="1" hangingPunct="1"/>
            <a:r>
              <a:rPr lang="en-US">
                <a:latin typeface="Georgia" charset="0"/>
              </a:rPr>
              <a:t>Determine if it</a:t>
            </a:r>
            <a:r>
              <a:rPr lang="ja-JP" altLang="en-US">
                <a:latin typeface="Georgia" charset="0"/>
              </a:rPr>
              <a:t>’</a:t>
            </a:r>
            <a:r>
              <a:rPr lang="en-US">
                <a:latin typeface="Georgia" charset="0"/>
              </a:rPr>
              <a:t>s a cakewalk or a gauntlet.  Choose accordingly. Save the hardest for last, and start with the easiest. </a:t>
            </a:r>
          </a:p>
          <a:p>
            <a:pPr lvl="1" eaLnBrk="1" hangingPunct="1"/>
            <a:endParaRPr lang="en-US">
              <a:latin typeface="Georgia" charset="0"/>
            </a:endParaRPr>
          </a:p>
          <a:p>
            <a:pPr lvl="1" eaLnBrk="1" hangingPunct="1"/>
            <a:endParaRPr lang="en-US">
              <a:latin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774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</a:rPr>
              <a:t>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Georgia" charset="0"/>
              </a:rPr>
              <a:t>3. Worry about the questions </a:t>
            </a:r>
            <a:r>
              <a:rPr lang="en-US" b="1" i="1">
                <a:latin typeface="Georgia" charset="0"/>
              </a:rPr>
              <a:t>after</a:t>
            </a:r>
            <a:r>
              <a:rPr lang="en-US">
                <a:latin typeface="Georgia" charset="0"/>
              </a:rPr>
              <a:t> you</a:t>
            </a:r>
            <a:r>
              <a:rPr lang="ja-JP" altLang="en-US">
                <a:latin typeface="Georgia" charset="0"/>
              </a:rPr>
              <a:t>’</a:t>
            </a:r>
            <a:r>
              <a:rPr lang="en-US">
                <a:latin typeface="Georgia" charset="0"/>
              </a:rPr>
              <a:t>ve started reading (unlike the reading portion).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Georgia" charset="0"/>
              </a:rPr>
              <a:t>4. </a:t>
            </a:r>
            <a:r>
              <a:rPr lang="en-US" b="1">
                <a:latin typeface="Georgia" charset="0"/>
              </a:rPr>
              <a:t>Underline (or bracket) key words and phrases</a:t>
            </a:r>
            <a:r>
              <a:rPr lang="en-US">
                <a:latin typeface="Georgia" charset="0"/>
              </a:rPr>
              <a:t>.  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Georgia" charset="0"/>
              </a:rPr>
              <a:t>For example, </a:t>
            </a:r>
            <a:r>
              <a:rPr lang="ja-JP" altLang="en-US">
                <a:latin typeface="Georgia" charset="0"/>
              </a:rPr>
              <a:t>“</a:t>
            </a:r>
            <a:r>
              <a:rPr lang="en-US">
                <a:latin typeface="Georgia" charset="0"/>
              </a:rPr>
              <a:t>increase in area</a:t>
            </a:r>
            <a:r>
              <a:rPr lang="ja-JP" altLang="en-US">
                <a:latin typeface="Georgia" charset="0"/>
              </a:rPr>
              <a:t>”</a:t>
            </a:r>
            <a:r>
              <a:rPr lang="en-US">
                <a:latin typeface="Georgia" charset="0"/>
              </a:rPr>
              <a:t> is very different from </a:t>
            </a:r>
            <a:r>
              <a:rPr lang="ja-JP" altLang="en-US">
                <a:latin typeface="Georgia" charset="0"/>
              </a:rPr>
              <a:t>“</a:t>
            </a:r>
            <a:r>
              <a:rPr lang="en-US">
                <a:latin typeface="Georgia" charset="0"/>
              </a:rPr>
              <a:t>total new area</a:t>
            </a:r>
            <a:r>
              <a:rPr lang="ja-JP" altLang="en-US">
                <a:latin typeface="Georgia" charset="0"/>
              </a:rPr>
              <a:t>”</a:t>
            </a:r>
            <a:r>
              <a:rPr lang="en-US">
                <a:latin typeface="Georgia" charset="0"/>
              </a:rPr>
              <a:t>!  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Georgia" charset="0"/>
              </a:rPr>
              <a:t>5. </a:t>
            </a:r>
            <a:r>
              <a:rPr lang="en-US" b="1">
                <a:latin typeface="Georgia" charset="0"/>
              </a:rPr>
              <a:t>Focus only on what is there</a:t>
            </a:r>
            <a:r>
              <a:rPr lang="en-US">
                <a:latin typeface="Georgia" charset="0"/>
              </a:rPr>
              <a:t> – ignore previous experience and </a:t>
            </a:r>
            <a:r>
              <a:rPr lang="en-US" u="sng">
                <a:latin typeface="Georgia" charset="0"/>
              </a:rPr>
              <a:t>do not</a:t>
            </a:r>
            <a:r>
              <a:rPr lang="en-US">
                <a:latin typeface="Georgia" charset="0"/>
              </a:rPr>
              <a:t> infer or assume.  Pay special attention to asterisks and given facts.  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Georgia" charset="0"/>
              </a:rPr>
              <a:t>Do not dwell on technical or difficult material – refer to the passage as often as necessary.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Georgia" charset="0"/>
              </a:rPr>
              <a:t>Not sure what something is? It may not matter!</a:t>
            </a:r>
          </a:p>
        </p:txBody>
      </p:sp>
    </p:spTree>
    <p:extLst>
      <p:ext uri="{BB962C8B-B14F-4D97-AF65-F5344CB8AC3E}">
        <p14:creationId xmlns:p14="http://schemas.microsoft.com/office/powerpoint/2010/main" val="3154364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</a:rPr>
              <a:t>Strategies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>
                <a:latin typeface="Georgia" charset="0"/>
              </a:rPr>
              <a:t>6.</a:t>
            </a:r>
            <a:r>
              <a:rPr lang="en-US" b="1">
                <a:latin typeface="Georgia" charset="0"/>
              </a:rPr>
              <a:t> Pay special attention to differences</a:t>
            </a:r>
            <a:r>
              <a:rPr lang="en-US">
                <a:latin typeface="Georgia" charset="0"/>
              </a:rPr>
              <a:t>: indentify how each table is different from other tables.  Explain how different methods are distinct from each other. Determine how viewpoints diverge.</a:t>
            </a:r>
          </a:p>
          <a:p>
            <a:pPr eaLnBrk="1" hangingPunct="1"/>
            <a:r>
              <a:rPr lang="en-US">
                <a:latin typeface="Georgia" charset="0"/>
              </a:rPr>
              <a:t>7. </a:t>
            </a:r>
            <a:r>
              <a:rPr lang="en-US" b="1">
                <a:latin typeface="Georgia" charset="0"/>
              </a:rPr>
              <a:t>Avoid assumptions</a:t>
            </a:r>
            <a:r>
              <a:rPr lang="en-US">
                <a:latin typeface="Georgia" charset="0"/>
              </a:rPr>
              <a:t>: look for assumptions that are not supported by the data (i.e. it </a:t>
            </a:r>
            <a:r>
              <a:rPr lang="en-US" i="1">
                <a:latin typeface="Georgia" charset="0"/>
              </a:rPr>
              <a:t>has</a:t>
            </a:r>
            <a:r>
              <a:rPr lang="en-US">
                <a:latin typeface="Georgia" charset="0"/>
              </a:rPr>
              <a:t> to be this way, even though the data never referred to it).</a:t>
            </a:r>
          </a:p>
          <a:p>
            <a:pPr eaLnBrk="1" hangingPunct="1"/>
            <a:r>
              <a:rPr lang="en-US">
                <a:latin typeface="Georgia" charset="0"/>
              </a:rPr>
              <a:t>8.</a:t>
            </a:r>
            <a:r>
              <a:rPr lang="en-US" b="1">
                <a:latin typeface="Georgia" charset="0"/>
              </a:rPr>
              <a:t> Focus on trends</a:t>
            </a:r>
            <a:r>
              <a:rPr lang="en-US">
                <a:latin typeface="Georgia" charset="0"/>
              </a:rPr>
              <a:t>: how does the </a:t>
            </a:r>
            <a:r>
              <a:rPr lang="en-US" i="1">
                <a:latin typeface="Georgia" charset="0"/>
              </a:rPr>
              <a:t>independent</a:t>
            </a:r>
            <a:r>
              <a:rPr lang="en-US">
                <a:latin typeface="Georgia" charset="0"/>
              </a:rPr>
              <a:t> variable affect the </a:t>
            </a:r>
            <a:r>
              <a:rPr lang="en-US" i="1">
                <a:latin typeface="Georgia" charset="0"/>
              </a:rPr>
              <a:t>dependent</a:t>
            </a:r>
            <a:r>
              <a:rPr lang="en-US">
                <a:latin typeface="Georgia" charset="0"/>
              </a:rPr>
              <a:t> variable?  Directly? Inversely? Exponentially? </a:t>
            </a:r>
          </a:p>
        </p:txBody>
      </p:sp>
    </p:spTree>
    <p:extLst>
      <p:ext uri="{BB962C8B-B14F-4D97-AF65-F5344CB8AC3E}">
        <p14:creationId xmlns:p14="http://schemas.microsoft.com/office/powerpoint/2010/main" val="1331651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</a:rPr>
              <a:t>Strategies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>
                <a:latin typeface="Georgia" charset="0"/>
              </a:rPr>
              <a:t>9. </a:t>
            </a:r>
            <a:r>
              <a:rPr lang="en-US" b="1">
                <a:latin typeface="Georgia" charset="0"/>
              </a:rPr>
              <a:t>Do not move on until you</a:t>
            </a:r>
            <a:r>
              <a:rPr lang="ja-JP" altLang="en-US" b="1">
                <a:latin typeface="Georgia" charset="0"/>
              </a:rPr>
              <a:t>’</a:t>
            </a:r>
            <a:r>
              <a:rPr lang="en-US" b="1">
                <a:latin typeface="Georgia" charset="0"/>
              </a:rPr>
              <a:t>ve finished </a:t>
            </a:r>
            <a:r>
              <a:rPr lang="en-US" b="1" i="1">
                <a:latin typeface="Georgia" charset="0"/>
              </a:rPr>
              <a:t>all</a:t>
            </a:r>
            <a:r>
              <a:rPr lang="en-US" b="1">
                <a:latin typeface="Georgia" charset="0"/>
              </a:rPr>
              <a:t> the questions in a passage</a:t>
            </a:r>
            <a:r>
              <a:rPr lang="en-US">
                <a:latin typeface="Georgia" charset="0"/>
              </a:rPr>
              <a:t>.  This will save time and eliminate personal mistakes.</a:t>
            </a:r>
          </a:p>
          <a:p>
            <a:pPr eaLnBrk="1" hangingPunct="1"/>
            <a:r>
              <a:rPr lang="en-US">
                <a:latin typeface="Georgia" charset="0"/>
              </a:rPr>
              <a:t>10. </a:t>
            </a:r>
            <a:r>
              <a:rPr lang="en-US" b="1">
                <a:latin typeface="Georgia" charset="0"/>
              </a:rPr>
              <a:t>Answer the question that is being asked</a:t>
            </a:r>
            <a:r>
              <a:rPr lang="en-US">
                <a:latin typeface="Georgia" charset="0"/>
              </a:rPr>
              <a:t>.  In other words, do not give the answer that they are </a:t>
            </a:r>
            <a:r>
              <a:rPr lang="en-US" i="1">
                <a:latin typeface="Georgia" charset="0"/>
              </a:rPr>
              <a:t>not</a:t>
            </a:r>
            <a:r>
              <a:rPr lang="en-US">
                <a:latin typeface="Georgia" charset="0"/>
              </a:rPr>
              <a:t> seeking.  Pay special attention to the wording in order to avoid missing the questions you could have otherwise gotten correct.</a:t>
            </a:r>
          </a:p>
          <a:p>
            <a:pPr eaLnBrk="1" hangingPunct="1"/>
            <a:r>
              <a:rPr lang="en-US">
                <a:latin typeface="Georgia" charset="0"/>
              </a:rPr>
              <a:t>11. </a:t>
            </a:r>
            <a:r>
              <a:rPr lang="en-US" b="1">
                <a:latin typeface="Georgia" charset="0"/>
              </a:rPr>
              <a:t>Find the answer before looking at the choices</a:t>
            </a:r>
            <a:r>
              <a:rPr lang="en-US">
                <a:latin typeface="Georgia" charset="0"/>
              </a:rPr>
              <a:t>.  Compare your answer with those given. </a:t>
            </a:r>
          </a:p>
        </p:txBody>
      </p:sp>
    </p:spTree>
    <p:extLst>
      <p:ext uri="{BB962C8B-B14F-4D97-AF65-F5344CB8AC3E}">
        <p14:creationId xmlns:p14="http://schemas.microsoft.com/office/powerpoint/2010/main" val="1953531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</a:rPr>
              <a:t>Strategies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>
                <a:latin typeface="Georgia" charset="0"/>
              </a:rPr>
              <a:t>12. </a:t>
            </a:r>
            <a:r>
              <a:rPr lang="en-US" b="1">
                <a:latin typeface="Georgia" charset="0"/>
              </a:rPr>
              <a:t>Take notes</a:t>
            </a:r>
            <a:r>
              <a:rPr lang="en-US">
                <a:latin typeface="Georgia" charset="0"/>
              </a:rPr>
              <a:t>! Jot down ideas in the margins or summarize the author</a:t>
            </a:r>
            <a:r>
              <a:rPr lang="ja-JP" altLang="en-US">
                <a:latin typeface="Georgia" charset="0"/>
              </a:rPr>
              <a:t>’</a:t>
            </a:r>
            <a:r>
              <a:rPr lang="en-US">
                <a:latin typeface="Georgia" charset="0"/>
              </a:rPr>
              <a:t>s main points.  Do not focus on subjective viewpoints – focus on the objective data, trends, and assumptions. </a:t>
            </a:r>
          </a:p>
          <a:p>
            <a:pPr eaLnBrk="1" hangingPunct="1"/>
            <a:endParaRPr lang="en-US">
              <a:latin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096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</a:rPr>
              <a:t>Strategy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62500" lnSpcReduction="20000"/>
          </a:bodyPr>
          <a:lstStyle/>
          <a:p>
            <a:pPr marL="514350" indent="-514350" eaLnBrk="1" hangingPunct="1">
              <a:lnSpc>
                <a:spcPct val="80000"/>
              </a:lnSpc>
              <a:buFont typeface="Georgia" charset="0"/>
              <a:buAutoNum type="arabicPeriod"/>
            </a:pPr>
            <a:r>
              <a:rPr lang="en-US" sz="2300">
                <a:latin typeface="Georgia" charset="0"/>
              </a:rPr>
              <a:t>It</a:t>
            </a:r>
            <a:r>
              <a:rPr lang="ja-JP" altLang="en-US" sz="2300">
                <a:latin typeface="Georgia" charset="0"/>
              </a:rPr>
              <a:t>’</a:t>
            </a:r>
            <a:r>
              <a:rPr lang="en-US" sz="2300">
                <a:latin typeface="Georgia" charset="0"/>
              </a:rPr>
              <a:t>s not what you know…it</a:t>
            </a:r>
            <a:r>
              <a:rPr lang="ja-JP" altLang="en-US" sz="2300">
                <a:latin typeface="Georgia" charset="0"/>
              </a:rPr>
              <a:t>’</a:t>
            </a:r>
            <a:r>
              <a:rPr lang="en-US" sz="2300">
                <a:latin typeface="Georgia" charset="0"/>
              </a:rPr>
              <a:t>s how you use your knowledge.</a:t>
            </a:r>
          </a:p>
          <a:p>
            <a:pPr marL="514350" indent="-514350" eaLnBrk="1" hangingPunct="1">
              <a:lnSpc>
                <a:spcPct val="80000"/>
              </a:lnSpc>
              <a:buFont typeface="Georgia" charset="0"/>
              <a:buAutoNum type="arabicPeriod"/>
            </a:pPr>
            <a:r>
              <a:rPr lang="en-US" sz="2300">
                <a:latin typeface="Georgia" charset="0"/>
              </a:rPr>
              <a:t>Do the easiest questions first.</a:t>
            </a:r>
          </a:p>
          <a:p>
            <a:pPr marL="514350" indent="-514350" eaLnBrk="1" hangingPunct="1">
              <a:lnSpc>
                <a:spcPct val="80000"/>
              </a:lnSpc>
              <a:buFont typeface="Georgia" charset="0"/>
              <a:buAutoNum type="arabicPeriod"/>
            </a:pPr>
            <a:r>
              <a:rPr lang="en-US" sz="2300">
                <a:latin typeface="Georgia" charset="0"/>
              </a:rPr>
              <a:t>Worry about the questions </a:t>
            </a:r>
            <a:r>
              <a:rPr lang="en-US" sz="2300" i="1">
                <a:latin typeface="Georgia" charset="0"/>
              </a:rPr>
              <a:t>after</a:t>
            </a:r>
            <a:r>
              <a:rPr lang="en-US" sz="2300">
                <a:latin typeface="Georgia" charset="0"/>
              </a:rPr>
              <a:t> you</a:t>
            </a:r>
            <a:r>
              <a:rPr lang="ja-JP" altLang="en-US" sz="2300">
                <a:latin typeface="Georgia" charset="0"/>
              </a:rPr>
              <a:t>’</a:t>
            </a:r>
            <a:r>
              <a:rPr lang="en-US" sz="2300">
                <a:latin typeface="Georgia" charset="0"/>
              </a:rPr>
              <a:t>ve started reading (?). </a:t>
            </a:r>
          </a:p>
          <a:p>
            <a:pPr marL="514350" indent="-514350" eaLnBrk="1" hangingPunct="1">
              <a:lnSpc>
                <a:spcPct val="80000"/>
              </a:lnSpc>
              <a:buFont typeface="Georgia" charset="0"/>
              <a:buAutoNum type="arabicPeriod"/>
            </a:pPr>
            <a:r>
              <a:rPr lang="en-US" sz="2300">
                <a:latin typeface="Georgia" charset="0"/>
              </a:rPr>
              <a:t>Underline (or bracket) key words and phrases.  </a:t>
            </a:r>
          </a:p>
          <a:p>
            <a:pPr marL="514350" indent="-514350" eaLnBrk="1" hangingPunct="1">
              <a:lnSpc>
                <a:spcPct val="80000"/>
              </a:lnSpc>
              <a:buFont typeface="Georgia" charset="0"/>
              <a:buAutoNum type="arabicPeriod"/>
            </a:pPr>
            <a:r>
              <a:rPr lang="en-US" sz="2300">
                <a:latin typeface="Georgia" charset="0"/>
              </a:rPr>
              <a:t>Focus only on what is there.</a:t>
            </a:r>
          </a:p>
          <a:p>
            <a:pPr marL="514350" indent="-514350" eaLnBrk="1" hangingPunct="1">
              <a:lnSpc>
                <a:spcPct val="80000"/>
              </a:lnSpc>
              <a:buFont typeface="Georgia" charset="0"/>
              <a:buAutoNum type="arabicPeriod"/>
            </a:pPr>
            <a:r>
              <a:rPr lang="en-US" sz="2300">
                <a:latin typeface="Georgia" charset="0"/>
              </a:rPr>
              <a:t>Pay special attention to differences.</a:t>
            </a:r>
          </a:p>
          <a:p>
            <a:pPr marL="514350" indent="-514350" eaLnBrk="1" hangingPunct="1">
              <a:lnSpc>
                <a:spcPct val="80000"/>
              </a:lnSpc>
              <a:buFont typeface="Georgia" charset="0"/>
              <a:buAutoNum type="arabicPeriod"/>
            </a:pPr>
            <a:r>
              <a:rPr lang="en-US" sz="2300">
                <a:latin typeface="Georgia" charset="0"/>
              </a:rPr>
              <a:t>Avoid assumptions.</a:t>
            </a:r>
          </a:p>
          <a:p>
            <a:pPr marL="514350" indent="-514350" eaLnBrk="1" hangingPunct="1">
              <a:lnSpc>
                <a:spcPct val="80000"/>
              </a:lnSpc>
              <a:buFont typeface="Georgia" charset="0"/>
              <a:buAutoNum type="arabicPeriod"/>
            </a:pPr>
            <a:r>
              <a:rPr lang="en-US" sz="2300">
                <a:latin typeface="Georgia" charset="0"/>
              </a:rPr>
              <a:t>Focus on trends.</a:t>
            </a:r>
          </a:p>
          <a:p>
            <a:pPr marL="514350" indent="-514350" eaLnBrk="1" hangingPunct="1">
              <a:lnSpc>
                <a:spcPct val="80000"/>
              </a:lnSpc>
              <a:buFont typeface="Georgia" charset="0"/>
              <a:buAutoNum type="arabicPeriod"/>
            </a:pPr>
            <a:r>
              <a:rPr lang="en-US" sz="2300">
                <a:latin typeface="Georgia" charset="0"/>
              </a:rPr>
              <a:t>Do not move on until you</a:t>
            </a:r>
            <a:r>
              <a:rPr lang="ja-JP" altLang="en-US" sz="2300">
                <a:latin typeface="Georgia" charset="0"/>
              </a:rPr>
              <a:t>’</a:t>
            </a:r>
            <a:r>
              <a:rPr lang="en-US" sz="2300">
                <a:latin typeface="Georgia" charset="0"/>
              </a:rPr>
              <a:t>ve finished </a:t>
            </a:r>
            <a:r>
              <a:rPr lang="en-US" sz="2300" i="1">
                <a:latin typeface="Georgia" charset="0"/>
              </a:rPr>
              <a:t>all</a:t>
            </a:r>
            <a:r>
              <a:rPr lang="en-US" sz="2300">
                <a:latin typeface="Georgia" charset="0"/>
              </a:rPr>
              <a:t> the questions in a passage.</a:t>
            </a:r>
          </a:p>
          <a:p>
            <a:pPr marL="514350" indent="-514350" eaLnBrk="1" hangingPunct="1">
              <a:lnSpc>
                <a:spcPct val="80000"/>
              </a:lnSpc>
              <a:buFont typeface="Georgia" charset="0"/>
              <a:buAutoNum type="arabicPeriod"/>
            </a:pPr>
            <a:r>
              <a:rPr lang="en-US" sz="2300">
                <a:latin typeface="Georgia" charset="0"/>
              </a:rPr>
              <a:t>Answer the question that is being asked.  </a:t>
            </a:r>
          </a:p>
          <a:p>
            <a:pPr marL="514350" indent="-514350" eaLnBrk="1" hangingPunct="1">
              <a:lnSpc>
                <a:spcPct val="80000"/>
              </a:lnSpc>
              <a:buFont typeface="Georgia" charset="0"/>
              <a:buAutoNum type="arabicPeriod"/>
            </a:pPr>
            <a:r>
              <a:rPr lang="en-US" sz="2300">
                <a:latin typeface="Georgia" charset="0"/>
              </a:rPr>
              <a:t>Find the answer before looking at the choices.</a:t>
            </a:r>
          </a:p>
          <a:p>
            <a:pPr marL="514350" indent="-514350" eaLnBrk="1" hangingPunct="1">
              <a:lnSpc>
                <a:spcPct val="80000"/>
              </a:lnSpc>
              <a:buFont typeface="Georgia" charset="0"/>
              <a:buAutoNum type="arabicPeriod"/>
            </a:pPr>
            <a:r>
              <a:rPr lang="en-US" sz="2300">
                <a:latin typeface="Georgia" charset="0"/>
              </a:rPr>
              <a:t>Take notes.</a:t>
            </a:r>
          </a:p>
        </p:txBody>
      </p:sp>
    </p:spTree>
    <p:extLst>
      <p:ext uri="{BB962C8B-B14F-4D97-AF65-F5344CB8AC3E}">
        <p14:creationId xmlns:p14="http://schemas.microsoft.com/office/powerpoint/2010/main" val="3452036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Expect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http://www.sophia.org/tutorials/what-to-expect-on-the-act-science-test?playlist=act-science-test-</a:t>
            </a:r>
            <a:r>
              <a:rPr lang="en-US" dirty="0" smtClean="0">
                <a:hlinkClick r:id="rId2"/>
              </a:rPr>
              <a:t>preparation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539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ACT Prep Science Test	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6324600" cy="4114800"/>
          </a:xfrm>
        </p:spPr>
        <p:txBody>
          <a:bodyPr/>
          <a:lstStyle/>
          <a:p>
            <a:pPr eaLnBrk="1" hangingPunct="1">
              <a:buClr>
                <a:schemeClr val="folHlink"/>
              </a:buClr>
            </a:pPr>
            <a:r>
              <a:rPr lang="en-US" sz="6000">
                <a:latin typeface="Times New Roman" charset="0"/>
              </a:rPr>
              <a:t>35 minutes</a:t>
            </a:r>
          </a:p>
          <a:p>
            <a:pPr eaLnBrk="1" hangingPunct="1">
              <a:buClr>
                <a:schemeClr val="folHlink"/>
              </a:buClr>
            </a:pPr>
            <a:r>
              <a:rPr lang="en-US" sz="6000">
                <a:latin typeface="Times New Roman" charset="0"/>
              </a:rPr>
              <a:t>40 questions</a:t>
            </a:r>
          </a:p>
          <a:p>
            <a:pPr eaLnBrk="1" hangingPunct="1">
              <a:buClr>
                <a:schemeClr val="folHlink"/>
              </a:buClr>
            </a:pPr>
            <a:r>
              <a:rPr lang="en-US" sz="6000">
                <a:latin typeface="Times New Roman" charset="0"/>
              </a:rPr>
              <a:t>7 passages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630400" y="-9525000"/>
            <a:ext cx="55626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981200"/>
            <a:ext cx="37338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06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457200" y="1752600"/>
            <a:ext cx="76200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0"/>
              <a:buChar char="l"/>
            </a:pPr>
            <a:r>
              <a:rPr lang="en-US" sz="4000"/>
              <a:t>The science test is a test of your science reasoning skills.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0"/>
              <a:buChar char="l"/>
            </a:pPr>
            <a:r>
              <a:rPr lang="en-US" sz="4000"/>
              <a:t>All of the information you need to answer the questions correctly is provided in the passages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0"/>
              <a:buNone/>
            </a:pPr>
            <a:endParaRPr lang="en-US" sz="4000"/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09600" y="533400"/>
            <a:ext cx="7772400" cy="9144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ACT Prep Science Test	</a:t>
            </a:r>
          </a:p>
        </p:txBody>
      </p:sp>
    </p:spTree>
    <p:extLst>
      <p:ext uri="{BB962C8B-B14F-4D97-AF65-F5344CB8AC3E}">
        <p14:creationId xmlns:p14="http://schemas.microsoft.com/office/powerpoint/2010/main" val="2000518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4800" dirty="0">
                <a:latin typeface="Arial" charset="0"/>
              </a:rPr>
              <a:t>ACT Prep Science Test	</a:t>
            </a:r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620000" cy="4114800"/>
          </a:xfrm>
        </p:spPr>
        <p:txBody>
          <a:bodyPr/>
          <a:lstStyle/>
          <a:p>
            <a:pPr eaLnBrk="1" hangingPunct="1">
              <a:buClr>
                <a:schemeClr val="folHlink"/>
              </a:buClr>
            </a:pPr>
            <a:r>
              <a:rPr lang="en-US" sz="4800">
                <a:latin typeface="Times New Roman" charset="0"/>
              </a:rPr>
              <a:t>The Questions</a:t>
            </a:r>
          </a:p>
          <a:p>
            <a:pPr lvl="1" eaLnBrk="1" hangingPunct="1"/>
            <a:r>
              <a:rPr lang="en-US" sz="4400">
                <a:latin typeface="Times New Roman" charset="0"/>
              </a:rPr>
              <a:t>The questions cover:</a:t>
            </a:r>
          </a:p>
          <a:p>
            <a:pPr lvl="4" eaLnBrk="1" hangingPunct="1">
              <a:buClr>
                <a:schemeClr val="folHlink"/>
              </a:buClr>
            </a:pPr>
            <a:r>
              <a:rPr lang="en-US" sz="3200">
                <a:latin typeface="Times New Roman" charset="0"/>
              </a:rPr>
              <a:t>Biology</a:t>
            </a:r>
          </a:p>
          <a:p>
            <a:pPr lvl="4" eaLnBrk="1" hangingPunct="1">
              <a:buClr>
                <a:schemeClr val="folHlink"/>
              </a:buClr>
            </a:pPr>
            <a:r>
              <a:rPr lang="en-US" sz="3200">
                <a:latin typeface="Times New Roman" charset="0"/>
              </a:rPr>
              <a:t>Earth &amp; Space Sciences</a:t>
            </a:r>
          </a:p>
          <a:p>
            <a:pPr lvl="4" eaLnBrk="1" hangingPunct="1">
              <a:buClr>
                <a:schemeClr val="folHlink"/>
              </a:buClr>
            </a:pPr>
            <a:r>
              <a:rPr lang="en-US" sz="3200">
                <a:latin typeface="Times New Roman" charset="0"/>
              </a:rPr>
              <a:t>Chemistry</a:t>
            </a:r>
          </a:p>
          <a:p>
            <a:pPr lvl="4" eaLnBrk="1" hangingPunct="1">
              <a:buClr>
                <a:schemeClr val="folHlink"/>
              </a:buClr>
            </a:pPr>
            <a:r>
              <a:rPr lang="en-US" sz="3200">
                <a:latin typeface="Times New Roman" charset="0"/>
              </a:rPr>
              <a:t>Physics</a:t>
            </a:r>
          </a:p>
          <a:p>
            <a:pPr eaLnBrk="1" hangingPunct="1">
              <a:buFont typeface="Wingdings" charset="0"/>
              <a:buNone/>
            </a:pPr>
            <a:endParaRPr lang="en-US" sz="6000">
              <a:latin typeface="Times New Roman" charset="0"/>
            </a:endParaRPr>
          </a:p>
        </p:txBody>
      </p:sp>
      <p:sp>
        <p:nvSpPr>
          <p:cNvPr id="30724" name="Text Box 1028"/>
          <p:cNvSpPr txBox="1">
            <a:spLocks noChangeArrowheads="1"/>
          </p:cNvSpPr>
          <p:nvPr/>
        </p:nvSpPr>
        <p:spPr bwMode="auto">
          <a:xfrm>
            <a:off x="381000" y="5029200"/>
            <a:ext cx="87630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/>
              <a:t>All four areas are represented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/>
              <a:t>At least one passage and no more than two passage represent each content area</a:t>
            </a:r>
          </a:p>
        </p:txBody>
      </p:sp>
    </p:spTree>
    <p:extLst>
      <p:ext uri="{BB962C8B-B14F-4D97-AF65-F5344CB8AC3E}">
        <p14:creationId xmlns:p14="http://schemas.microsoft.com/office/powerpoint/2010/main" val="1916887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bldLvl="5" autoUpdateAnimBg="0"/>
      <p:bldP spid="3072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ACT Prep Science Test	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229600" cy="3733800"/>
          </a:xfrm>
        </p:spPr>
        <p:txBody>
          <a:bodyPr/>
          <a:lstStyle/>
          <a:p>
            <a:pPr eaLnBrk="1" hangingPunct="1">
              <a:buClr>
                <a:schemeClr val="folHlink"/>
              </a:buClr>
            </a:pPr>
            <a:r>
              <a:rPr lang="en-US" sz="4000">
                <a:latin typeface="Times New Roman" charset="0"/>
              </a:rPr>
              <a:t>15 questions  - data representation</a:t>
            </a:r>
          </a:p>
          <a:p>
            <a:pPr eaLnBrk="1" hangingPunct="1">
              <a:buClr>
                <a:schemeClr val="folHlink"/>
              </a:buClr>
            </a:pPr>
            <a:r>
              <a:rPr lang="en-US" sz="4000">
                <a:latin typeface="Times New Roman" charset="0"/>
              </a:rPr>
              <a:t>18 questions – research summaries</a:t>
            </a:r>
          </a:p>
          <a:p>
            <a:pPr eaLnBrk="1" hangingPunct="1">
              <a:buClr>
                <a:schemeClr val="folHlink"/>
              </a:buClr>
            </a:pPr>
            <a:r>
              <a:rPr lang="en-US" sz="4000">
                <a:latin typeface="Times New Roman" charset="0"/>
              </a:rPr>
              <a:t> 7 questions – conflicting viewpoints</a:t>
            </a:r>
          </a:p>
          <a:p>
            <a:pPr eaLnBrk="1" hangingPunct="1">
              <a:buFont typeface="Wingdings" charset="0"/>
              <a:buNone/>
            </a:pPr>
            <a:endParaRPr lang="en-US" sz="4000">
              <a:latin typeface="Times New Roman" charset="0"/>
            </a:endParaRPr>
          </a:p>
        </p:txBody>
      </p:sp>
      <p:pic>
        <p:nvPicPr>
          <p:cNvPr id="31748" name="Picture 4" descr="BS01890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161190"/>
            <a:ext cx="116205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5" descr="BS01890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5221680"/>
            <a:ext cx="116205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6" descr="BS01890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191435"/>
            <a:ext cx="116205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2270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ACT Prep Science Test	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76200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folHlink"/>
              </a:buClr>
            </a:pPr>
            <a:r>
              <a:rPr lang="en-US" sz="4000">
                <a:latin typeface="Times New Roman" charset="0"/>
              </a:rPr>
              <a:t>Unlike the math test you will not be required to remember formulas,  definitions, etc.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</a:pPr>
            <a:r>
              <a:rPr lang="en-US" sz="4000">
                <a:latin typeface="Times New Roman" charset="0"/>
              </a:rPr>
              <a:t>You are tested on your ability to examine information using text, chart, graphs and tables.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Font typeface="Wingdings" charset="0"/>
              <a:buNone/>
            </a:pPr>
            <a:endParaRPr lang="en-US" sz="40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105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ACT Prep Science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eaLnBrk="1" hangingPunct="1">
              <a:buClr>
                <a:schemeClr val="folHlink"/>
              </a:buClr>
            </a:pPr>
            <a:r>
              <a:rPr lang="en-US" sz="3600">
                <a:latin typeface="Times New Roman" charset="0"/>
              </a:rPr>
              <a:t>Things to do:</a:t>
            </a:r>
          </a:p>
          <a:p>
            <a:pPr lvl="1" eaLnBrk="1" hangingPunct="1">
              <a:buFont typeface="Wingdings" charset="0"/>
              <a:buChar char="Ø"/>
            </a:pPr>
            <a:r>
              <a:rPr lang="en-US" sz="3200">
                <a:latin typeface="Times New Roman" charset="0"/>
              </a:rPr>
              <a:t> Read carefully</a:t>
            </a:r>
          </a:p>
          <a:p>
            <a:pPr lvl="1" eaLnBrk="1" hangingPunct="1">
              <a:buFont typeface="Wingdings" charset="0"/>
              <a:buChar char="Ø"/>
            </a:pPr>
            <a:r>
              <a:rPr lang="en-US" sz="3200">
                <a:latin typeface="Times New Roman" charset="0"/>
              </a:rPr>
              <a:t> Underline</a:t>
            </a:r>
          </a:p>
          <a:p>
            <a:pPr lvl="1" eaLnBrk="1" hangingPunct="1">
              <a:buFont typeface="Wingdings" charset="0"/>
              <a:buChar char="Ø"/>
            </a:pPr>
            <a:r>
              <a:rPr lang="en-US" sz="3200">
                <a:latin typeface="Times New Roman" charset="0"/>
              </a:rPr>
              <a:t> Make notes in your booklet</a:t>
            </a:r>
          </a:p>
          <a:p>
            <a:pPr lvl="1" eaLnBrk="1" hangingPunct="1">
              <a:buFont typeface="Wingdings" charset="0"/>
              <a:buChar char="Ø"/>
            </a:pPr>
            <a:r>
              <a:rPr lang="en-US" sz="3200">
                <a:latin typeface="Times New Roman" charset="0"/>
              </a:rPr>
              <a:t> Draw conclusions as you are reading</a:t>
            </a:r>
          </a:p>
          <a:p>
            <a:pPr lvl="1" eaLnBrk="1" hangingPunct="1">
              <a:buFont typeface="Wingdings" charset="0"/>
              <a:buChar char="Ø"/>
            </a:pPr>
            <a:r>
              <a:rPr lang="en-US" sz="3200">
                <a:latin typeface="Times New Roman" charset="0"/>
              </a:rPr>
              <a:t> Make sure you understand the question</a:t>
            </a:r>
          </a:p>
          <a:p>
            <a:pPr eaLnBrk="1" hangingPunct="1">
              <a:buFont typeface="Wingdings" charset="0"/>
              <a:buNone/>
            </a:pPr>
            <a:endParaRPr lang="en-US" sz="36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89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bldLvl="4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987</TotalTime>
  <Words>1474</Words>
  <Application>Microsoft Macintosh PowerPoint</Application>
  <PresentationFormat>On-screen Show (4:3)</PresentationFormat>
  <Paragraphs>158</Paragraphs>
  <Slides>27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Orbit</vt:lpstr>
      <vt:lpstr>ACT Science</vt:lpstr>
      <vt:lpstr>ACT Test Prep</vt:lpstr>
      <vt:lpstr>What to Expect</vt:lpstr>
      <vt:lpstr>ACT Prep Science Test </vt:lpstr>
      <vt:lpstr>PowerPoint Presentation</vt:lpstr>
      <vt:lpstr>ACT Prep Science Test </vt:lpstr>
      <vt:lpstr>ACT Prep Science Test </vt:lpstr>
      <vt:lpstr>ACT Prep Science Test </vt:lpstr>
      <vt:lpstr>ACT Prep Science</vt:lpstr>
      <vt:lpstr>PowerPoint Presentation</vt:lpstr>
      <vt:lpstr>Passage Type:  Research Summaries</vt:lpstr>
      <vt:lpstr>Research Summary Characteristics</vt:lpstr>
      <vt:lpstr>Research Summary Items</vt:lpstr>
      <vt:lpstr>Research Summary Item Examples</vt:lpstr>
      <vt:lpstr>Research Summary Strategies</vt:lpstr>
      <vt:lpstr>Strategies</vt:lpstr>
      <vt:lpstr>First Five: Answers</vt:lpstr>
      <vt:lpstr>First Five: Answers</vt:lpstr>
      <vt:lpstr>First Five: Answers</vt:lpstr>
      <vt:lpstr>PowerPoint Presentation</vt:lpstr>
      <vt:lpstr>Test-Taking Strategies</vt:lpstr>
      <vt:lpstr>FYI, Tips, and Strategies</vt:lpstr>
      <vt:lpstr>Strategies</vt:lpstr>
      <vt:lpstr>Strategies</vt:lpstr>
      <vt:lpstr>Strategies</vt:lpstr>
      <vt:lpstr>Strategies</vt:lpstr>
      <vt:lpstr>Strategy 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 Science</dc:title>
  <dc:creator>Ellen Campbell</dc:creator>
  <cp:lastModifiedBy>Ellen Campbell</cp:lastModifiedBy>
  <cp:revision>18</cp:revision>
  <dcterms:created xsi:type="dcterms:W3CDTF">2015-03-18T06:25:51Z</dcterms:created>
  <dcterms:modified xsi:type="dcterms:W3CDTF">2015-03-30T00:59:08Z</dcterms:modified>
</cp:coreProperties>
</file>