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1.bin" ContentType="audio/unknown"/>
  <Override PartName="/ppt/media/audio2.bin" ContentType="audi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42"/>
  </p:notesMasterIdLst>
  <p:sldIdLst>
    <p:sldId id="256" r:id="rId3"/>
    <p:sldId id="274" r:id="rId4"/>
    <p:sldId id="257" r:id="rId5"/>
    <p:sldId id="305" r:id="rId6"/>
    <p:sldId id="306" r:id="rId7"/>
    <p:sldId id="307" r:id="rId8"/>
    <p:sldId id="308" r:id="rId9"/>
    <p:sldId id="310" r:id="rId10"/>
    <p:sldId id="311" r:id="rId11"/>
    <p:sldId id="312" r:id="rId12"/>
    <p:sldId id="270" r:id="rId13"/>
    <p:sldId id="281" r:id="rId14"/>
    <p:sldId id="313" r:id="rId15"/>
    <p:sldId id="282" r:id="rId16"/>
    <p:sldId id="283" r:id="rId17"/>
    <p:sldId id="284" r:id="rId18"/>
    <p:sldId id="285" r:id="rId19"/>
    <p:sldId id="286" r:id="rId20"/>
    <p:sldId id="298" r:id="rId21"/>
    <p:sldId id="299" r:id="rId22"/>
    <p:sldId id="300" r:id="rId23"/>
    <p:sldId id="301" r:id="rId24"/>
    <p:sldId id="302" r:id="rId25"/>
    <p:sldId id="303" r:id="rId26"/>
    <p:sldId id="304" r:id="rId27"/>
    <p:sldId id="259" r:id="rId28"/>
    <p:sldId id="260" r:id="rId29"/>
    <p:sldId id="261" r:id="rId30"/>
    <p:sldId id="262" r:id="rId31"/>
    <p:sldId id="265" r:id="rId32"/>
    <p:sldId id="264" r:id="rId33"/>
    <p:sldId id="266" r:id="rId34"/>
    <p:sldId id="263" r:id="rId35"/>
    <p:sldId id="267" r:id="rId36"/>
    <p:sldId id="268" r:id="rId37"/>
    <p:sldId id="271" r:id="rId38"/>
    <p:sldId id="314" r:id="rId39"/>
    <p:sldId id="315" r:id="rId40"/>
    <p:sldId id="31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12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Book1" TargetMode="External"/><Relationship Id="rId3"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Book1" TargetMode="External"/><Relationship Id="rId3"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64789955314"/>
          <c:y val="0.0972222222222222"/>
          <c:w val="0.603159859825185"/>
          <c:h val="0.806790610487746"/>
        </c:manualLayout>
      </c:layout>
      <c:scatterChart>
        <c:scatterStyle val="lineMarker"/>
        <c:varyColors val="0"/>
        <c:ser>
          <c:idx val="0"/>
          <c:order val="0"/>
          <c:tx>
            <c:strRef>
              <c:f>Sheet1!$B$1</c:f>
              <c:strCache>
                <c:ptCount val="1"/>
                <c:pt idx="0">
                  <c:v>Kinetic Energy</c:v>
                </c:pt>
              </c:strCache>
            </c:strRef>
          </c:tx>
          <c:marker>
            <c:symbol val="none"/>
          </c:marker>
          <c:xVal>
            <c:numRef>
              <c:f>Sheet1!$A$2:$A$10</c:f>
              <c:numCache>
                <c:formatCode>General</c:formatCode>
                <c:ptCount val="9"/>
                <c:pt idx="0">
                  <c:v>1.0</c:v>
                </c:pt>
                <c:pt idx="1">
                  <c:v>2.0</c:v>
                </c:pt>
                <c:pt idx="2">
                  <c:v>3.0</c:v>
                </c:pt>
                <c:pt idx="3">
                  <c:v>4.0</c:v>
                </c:pt>
                <c:pt idx="4">
                  <c:v>5.0</c:v>
                </c:pt>
                <c:pt idx="5">
                  <c:v>6.0</c:v>
                </c:pt>
                <c:pt idx="6">
                  <c:v>7.0</c:v>
                </c:pt>
                <c:pt idx="7">
                  <c:v>8.0</c:v>
                </c:pt>
                <c:pt idx="8">
                  <c:v>9.0</c:v>
                </c:pt>
              </c:numCache>
            </c:numRef>
          </c:xVal>
          <c:yVal>
            <c:numRef>
              <c:f>Sheet1!$B$2:$B$10</c:f>
              <c:numCache>
                <c:formatCode>General</c:formatCode>
                <c:ptCount val="9"/>
                <c:pt idx="0">
                  <c:v>10.0</c:v>
                </c:pt>
                <c:pt idx="1">
                  <c:v>20.0</c:v>
                </c:pt>
                <c:pt idx="2">
                  <c:v>30.0</c:v>
                </c:pt>
                <c:pt idx="3">
                  <c:v>40.0</c:v>
                </c:pt>
                <c:pt idx="4">
                  <c:v>50.0</c:v>
                </c:pt>
                <c:pt idx="5">
                  <c:v>60.0</c:v>
                </c:pt>
                <c:pt idx="6">
                  <c:v>70.0</c:v>
                </c:pt>
              </c:numCache>
            </c:numRef>
          </c:yVal>
          <c:smooth val="0"/>
        </c:ser>
        <c:dLbls>
          <c:showLegendKey val="0"/>
          <c:showVal val="0"/>
          <c:showCatName val="0"/>
          <c:showSerName val="0"/>
          <c:showPercent val="0"/>
          <c:showBubbleSize val="0"/>
        </c:dLbls>
        <c:axId val="-2089173496"/>
        <c:axId val="-2089167832"/>
      </c:scatterChart>
      <c:valAx>
        <c:axId val="-2089173496"/>
        <c:scaling>
          <c:orientation val="minMax"/>
        </c:scaling>
        <c:delete val="0"/>
        <c:axPos val="b"/>
        <c:title>
          <c:tx>
            <c:rich>
              <a:bodyPr/>
              <a:lstStyle/>
              <a:p>
                <a:pPr>
                  <a:defRPr/>
                </a:pPr>
                <a:r>
                  <a:rPr lang="en-US"/>
                  <a:t>height</a:t>
                </a:r>
                <a:r>
                  <a:rPr lang="en-US" baseline="0"/>
                  <a:t> (cm)</a:t>
                </a:r>
                <a:endParaRPr lang="en-US"/>
              </a:p>
            </c:rich>
          </c:tx>
          <c:layout>
            <c:manualLayout>
              <c:xMode val="edge"/>
              <c:yMode val="edge"/>
              <c:x val="0.619293698036203"/>
              <c:y val="0.961371889710827"/>
            </c:manualLayout>
          </c:layout>
          <c:overlay val="0"/>
        </c:title>
        <c:numFmt formatCode="General" sourceLinked="1"/>
        <c:majorTickMark val="none"/>
        <c:minorTickMark val="none"/>
        <c:tickLblPos val="nextTo"/>
        <c:crossAx val="-2089167832"/>
        <c:crosses val="autoZero"/>
        <c:crossBetween val="midCat"/>
        <c:majorUnit val="1.0"/>
      </c:valAx>
      <c:valAx>
        <c:axId val="-2089167832"/>
        <c:scaling>
          <c:orientation val="minMax"/>
        </c:scaling>
        <c:delete val="0"/>
        <c:axPos val="l"/>
        <c:title>
          <c:tx>
            <c:rich>
              <a:bodyPr/>
              <a:lstStyle/>
              <a:p>
                <a:pPr>
                  <a:defRPr/>
                </a:pPr>
                <a:r>
                  <a:rPr lang="en-US"/>
                  <a:t>kinetic</a:t>
                </a:r>
                <a:r>
                  <a:rPr lang="en-US" baseline="0"/>
                  <a:t> energy</a:t>
                </a:r>
                <a:endParaRPr lang="en-US"/>
              </a:p>
            </c:rich>
          </c:tx>
          <c:layout/>
          <c:overlay val="0"/>
        </c:title>
        <c:numFmt formatCode="General" sourceLinked="1"/>
        <c:majorTickMark val="none"/>
        <c:minorTickMark val="none"/>
        <c:tickLblPos val="nextTo"/>
        <c:crossAx val="-2089173496"/>
        <c:crosses val="autoZero"/>
        <c:crossBetween val="midCat"/>
      </c:valAx>
      <c:spPr>
        <a:noFill/>
        <a:ln w="25400">
          <a:no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64789955314"/>
          <c:y val="0.0972222222222222"/>
          <c:w val="0.603159859825185"/>
          <c:h val="0.806790610487746"/>
        </c:manualLayout>
      </c:layout>
      <c:scatterChart>
        <c:scatterStyle val="lineMarker"/>
        <c:varyColors val="0"/>
        <c:ser>
          <c:idx val="0"/>
          <c:order val="0"/>
          <c:tx>
            <c:strRef>
              <c:f>Sheet1!$B$1</c:f>
              <c:strCache>
                <c:ptCount val="1"/>
                <c:pt idx="0">
                  <c:v>Kinetic Energy</c:v>
                </c:pt>
              </c:strCache>
            </c:strRef>
          </c:tx>
          <c:marker>
            <c:symbol val="none"/>
          </c:marker>
          <c:xVal>
            <c:numRef>
              <c:f>Sheet1!$A$2:$A$10</c:f>
              <c:numCache>
                <c:formatCode>General</c:formatCode>
                <c:ptCount val="9"/>
                <c:pt idx="0">
                  <c:v>1.0</c:v>
                </c:pt>
                <c:pt idx="1">
                  <c:v>2.0</c:v>
                </c:pt>
                <c:pt idx="2">
                  <c:v>3.0</c:v>
                </c:pt>
                <c:pt idx="3">
                  <c:v>4.0</c:v>
                </c:pt>
                <c:pt idx="4">
                  <c:v>5.0</c:v>
                </c:pt>
                <c:pt idx="5">
                  <c:v>6.0</c:v>
                </c:pt>
                <c:pt idx="6">
                  <c:v>7.0</c:v>
                </c:pt>
                <c:pt idx="7">
                  <c:v>8.0</c:v>
                </c:pt>
                <c:pt idx="8">
                  <c:v>9.0</c:v>
                </c:pt>
              </c:numCache>
            </c:numRef>
          </c:xVal>
          <c:yVal>
            <c:numRef>
              <c:f>Sheet1!$B$2:$B$10</c:f>
              <c:numCache>
                <c:formatCode>General</c:formatCode>
                <c:ptCount val="9"/>
                <c:pt idx="0">
                  <c:v>10.0</c:v>
                </c:pt>
                <c:pt idx="1">
                  <c:v>20.0</c:v>
                </c:pt>
                <c:pt idx="2">
                  <c:v>30.0</c:v>
                </c:pt>
                <c:pt idx="3">
                  <c:v>40.0</c:v>
                </c:pt>
                <c:pt idx="4">
                  <c:v>50.0</c:v>
                </c:pt>
                <c:pt idx="5">
                  <c:v>60.0</c:v>
                </c:pt>
                <c:pt idx="6">
                  <c:v>70.0</c:v>
                </c:pt>
              </c:numCache>
            </c:numRef>
          </c:yVal>
          <c:smooth val="0"/>
        </c:ser>
        <c:dLbls>
          <c:showLegendKey val="0"/>
          <c:showVal val="0"/>
          <c:showCatName val="0"/>
          <c:showSerName val="0"/>
          <c:showPercent val="0"/>
          <c:showBubbleSize val="0"/>
        </c:dLbls>
        <c:axId val="-2088425816"/>
        <c:axId val="-2088420104"/>
      </c:scatterChart>
      <c:valAx>
        <c:axId val="-2088425816"/>
        <c:scaling>
          <c:orientation val="minMax"/>
        </c:scaling>
        <c:delete val="0"/>
        <c:axPos val="b"/>
        <c:title>
          <c:tx>
            <c:rich>
              <a:bodyPr/>
              <a:lstStyle/>
              <a:p>
                <a:pPr>
                  <a:defRPr/>
                </a:pPr>
                <a:r>
                  <a:rPr lang="en-US"/>
                  <a:t>height</a:t>
                </a:r>
                <a:r>
                  <a:rPr lang="en-US" baseline="0"/>
                  <a:t> (cm)</a:t>
                </a:r>
                <a:endParaRPr lang="en-US"/>
              </a:p>
            </c:rich>
          </c:tx>
          <c:layout>
            <c:manualLayout>
              <c:xMode val="edge"/>
              <c:yMode val="edge"/>
              <c:x val="0.619293698036203"/>
              <c:y val="0.961371889710827"/>
            </c:manualLayout>
          </c:layout>
          <c:overlay val="0"/>
        </c:title>
        <c:numFmt formatCode="General" sourceLinked="1"/>
        <c:majorTickMark val="none"/>
        <c:minorTickMark val="none"/>
        <c:tickLblPos val="nextTo"/>
        <c:crossAx val="-2088420104"/>
        <c:crosses val="autoZero"/>
        <c:crossBetween val="midCat"/>
        <c:majorUnit val="1.0"/>
      </c:valAx>
      <c:valAx>
        <c:axId val="-2088420104"/>
        <c:scaling>
          <c:orientation val="minMax"/>
        </c:scaling>
        <c:delete val="0"/>
        <c:axPos val="l"/>
        <c:title>
          <c:tx>
            <c:rich>
              <a:bodyPr/>
              <a:lstStyle/>
              <a:p>
                <a:pPr>
                  <a:defRPr/>
                </a:pPr>
                <a:r>
                  <a:rPr lang="en-US"/>
                  <a:t>kinetic</a:t>
                </a:r>
                <a:r>
                  <a:rPr lang="en-US" baseline="0"/>
                  <a:t> energy</a:t>
                </a:r>
                <a:endParaRPr lang="en-US"/>
              </a:p>
            </c:rich>
          </c:tx>
          <c:layout/>
          <c:overlay val="0"/>
        </c:title>
        <c:numFmt formatCode="General" sourceLinked="1"/>
        <c:majorTickMark val="none"/>
        <c:minorTickMark val="none"/>
        <c:tickLblPos val="nextTo"/>
        <c:crossAx val="-2088425816"/>
        <c:crosses val="autoZero"/>
        <c:crossBetween val="midCat"/>
      </c:valAx>
      <c:spPr>
        <a:noFill/>
        <a:ln w="25400">
          <a:noFill/>
        </a:ln>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64789955314"/>
          <c:y val="0.0972222222222222"/>
          <c:w val="0.603159859825186"/>
          <c:h val="0.806790610487746"/>
        </c:manualLayout>
      </c:layout>
      <c:scatterChart>
        <c:scatterStyle val="lineMarker"/>
        <c:varyColors val="0"/>
        <c:ser>
          <c:idx val="0"/>
          <c:order val="0"/>
          <c:tx>
            <c:strRef>
              <c:f>Sheet1!$B$1</c:f>
              <c:strCache>
                <c:ptCount val="1"/>
                <c:pt idx="0">
                  <c:v>Kinetic Energy</c:v>
                </c:pt>
              </c:strCache>
            </c:strRef>
          </c:tx>
          <c:marker>
            <c:symbol val="none"/>
          </c:marker>
          <c:xVal>
            <c:numRef>
              <c:f>Sheet1!$A$2:$A$10</c:f>
              <c:numCache>
                <c:formatCode>General</c:formatCode>
                <c:ptCount val="9"/>
                <c:pt idx="0">
                  <c:v>1.0</c:v>
                </c:pt>
                <c:pt idx="1">
                  <c:v>2.0</c:v>
                </c:pt>
                <c:pt idx="2">
                  <c:v>3.0</c:v>
                </c:pt>
                <c:pt idx="3">
                  <c:v>4.0</c:v>
                </c:pt>
                <c:pt idx="4">
                  <c:v>5.0</c:v>
                </c:pt>
                <c:pt idx="5">
                  <c:v>6.0</c:v>
                </c:pt>
                <c:pt idx="6">
                  <c:v>7.0</c:v>
                </c:pt>
                <c:pt idx="7">
                  <c:v>8.0</c:v>
                </c:pt>
                <c:pt idx="8">
                  <c:v>9.0</c:v>
                </c:pt>
              </c:numCache>
            </c:numRef>
          </c:xVal>
          <c:yVal>
            <c:numRef>
              <c:f>Sheet1!$B$2:$B$10</c:f>
              <c:numCache>
                <c:formatCode>General</c:formatCode>
                <c:ptCount val="9"/>
                <c:pt idx="0">
                  <c:v>10.0</c:v>
                </c:pt>
                <c:pt idx="1">
                  <c:v>20.0</c:v>
                </c:pt>
                <c:pt idx="2">
                  <c:v>30.0</c:v>
                </c:pt>
                <c:pt idx="3">
                  <c:v>40.0</c:v>
                </c:pt>
                <c:pt idx="4">
                  <c:v>50.0</c:v>
                </c:pt>
                <c:pt idx="5">
                  <c:v>60.0</c:v>
                </c:pt>
                <c:pt idx="6">
                  <c:v>70.0</c:v>
                </c:pt>
              </c:numCache>
            </c:numRef>
          </c:yVal>
          <c:smooth val="0"/>
        </c:ser>
        <c:dLbls>
          <c:showLegendKey val="0"/>
          <c:showVal val="0"/>
          <c:showCatName val="0"/>
          <c:showSerName val="0"/>
          <c:showPercent val="0"/>
          <c:showBubbleSize val="0"/>
        </c:dLbls>
        <c:axId val="-2089080584"/>
        <c:axId val="-2089074904"/>
      </c:scatterChart>
      <c:valAx>
        <c:axId val="-2089080584"/>
        <c:scaling>
          <c:orientation val="minMax"/>
        </c:scaling>
        <c:delete val="0"/>
        <c:axPos val="b"/>
        <c:title>
          <c:tx>
            <c:rich>
              <a:bodyPr/>
              <a:lstStyle/>
              <a:p>
                <a:pPr>
                  <a:defRPr/>
                </a:pPr>
                <a:r>
                  <a:rPr lang="en-US"/>
                  <a:t>height</a:t>
                </a:r>
                <a:r>
                  <a:rPr lang="en-US" baseline="0"/>
                  <a:t> (cm)</a:t>
                </a:r>
                <a:endParaRPr lang="en-US"/>
              </a:p>
            </c:rich>
          </c:tx>
          <c:layout>
            <c:manualLayout>
              <c:xMode val="edge"/>
              <c:yMode val="edge"/>
              <c:x val="0.619293698036203"/>
              <c:y val="0.961371889710827"/>
            </c:manualLayout>
          </c:layout>
          <c:overlay val="0"/>
        </c:title>
        <c:numFmt formatCode="General" sourceLinked="1"/>
        <c:majorTickMark val="none"/>
        <c:minorTickMark val="none"/>
        <c:tickLblPos val="nextTo"/>
        <c:crossAx val="-2089074904"/>
        <c:crosses val="autoZero"/>
        <c:crossBetween val="midCat"/>
        <c:majorUnit val="1.0"/>
      </c:valAx>
      <c:valAx>
        <c:axId val="-2089074904"/>
        <c:scaling>
          <c:orientation val="minMax"/>
        </c:scaling>
        <c:delete val="0"/>
        <c:axPos val="l"/>
        <c:title>
          <c:tx>
            <c:rich>
              <a:bodyPr/>
              <a:lstStyle/>
              <a:p>
                <a:pPr>
                  <a:defRPr/>
                </a:pPr>
                <a:r>
                  <a:rPr lang="en-US"/>
                  <a:t>kinetic</a:t>
                </a:r>
                <a:r>
                  <a:rPr lang="en-US" baseline="0"/>
                  <a:t> energy</a:t>
                </a:r>
                <a:endParaRPr lang="en-US"/>
              </a:p>
            </c:rich>
          </c:tx>
          <c:layout/>
          <c:overlay val="0"/>
        </c:title>
        <c:numFmt formatCode="General" sourceLinked="1"/>
        <c:majorTickMark val="none"/>
        <c:minorTickMark val="none"/>
        <c:tickLblPos val="nextTo"/>
        <c:crossAx val="-2089080584"/>
        <c:crosses val="autoZero"/>
        <c:crossBetween val="midCat"/>
      </c:valAx>
      <c:spPr>
        <a:noFill/>
        <a:ln w="25400">
          <a:no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64789955314"/>
          <c:y val="0.0972222222222222"/>
          <c:w val="0.603159859825186"/>
          <c:h val="0.806790610487746"/>
        </c:manualLayout>
      </c:layout>
      <c:scatterChart>
        <c:scatterStyle val="lineMarker"/>
        <c:varyColors val="0"/>
        <c:ser>
          <c:idx val="0"/>
          <c:order val="0"/>
          <c:tx>
            <c:strRef>
              <c:f>Sheet1!$B$1</c:f>
              <c:strCache>
                <c:ptCount val="1"/>
                <c:pt idx="0">
                  <c:v>Kinetic Energy</c:v>
                </c:pt>
              </c:strCache>
            </c:strRef>
          </c:tx>
          <c:marker>
            <c:symbol val="none"/>
          </c:marker>
          <c:xVal>
            <c:numRef>
              <c:f>Sheet1!$A$2:$A$10</c:f>
              <c:numCache>
                <c:formatCode>General</c:formatCode>
                <c:ptCount val="9"/>
                <c:pt idx="0">
                  <c:v>1.0</c:v>
                </c:pt>
                <c:pt idx="1">
                  <c:v>2.0</c:v>
                </c:pt>
                <c:pt idx="2">
                  <c:v>3.0</c:v>
                </c:pt>
                <c:pt idx="3">
                  <c:v>4.0</c:v>
                </c:pt>
                <c:pt idx="4">
                  <c:v>5.0</c:v>
                </c:pt>
                <c:pt idx="5">
                  <c:v>6.0</c:v>
                </c:pt>
                <c:pt idx="6">
                  <c:v>7.0</c:v>
                </c:pt>
                <c:pt idx="7">
                  <c:v>8.0</c:v>
                </c:pt>
                <c:pt idx="8">
                  <c:v>9.0</c:v>
                </c:pt>
              </c:numCache>
            </c:numRef>
          </c:xVal>
          <c:yVal>
            <c:numRef>
              <c:f>Sheet1!$B$2:$B$10</c:f>
              <c:numCache>
                <c:formatCode>General</c:formatCode>
                <c:ptCount val="9"/>
                <c:pt idx="0">
                  <c:v>10.0</c:v>
                </c:pt>
                <c:pt idx="1">
                  <c:v>20.0</c:v>
                </c:pt>
                <c:pt idx="2">
                  <c:v>30.0</c:v>
                </c:pt>
                <c:pt idx="3">
                  <c:v>40.0</c:v>
                </c:pt>
                <c:pt idx="4">
                  <c:v>50.0</c:v>
                </c:pt>
                <c:pt idx="5">
                  <c:v>60.0</c:v>
                </c:pt>
                <c:pt idx="6">
                  <c:v>70.0</c:v>
                </c:pt>
              </c:numCache>
            </c:numRef>
          </c:yVal>
          <c:smooth val="0"/>
        </c:ser>
        <c:dLbls>
          <c:showLegendKey val="0"/>
          <c:showVal val="0"/>
          <c:showCatName val="0"/>
          <c:showSerName val="0"/>
          <c:showPercent val="0"/>
          <c:showBubbleSize val="0"/>
        </c:dLbls>
        <c:axId val="-2092497112"/>
        <c:axId val="-2092329960"/>
      </c:scatterChart>
      <c:valAx>
        <c:axId val="-2092497112"/>
        <c:scaling>
          <c:orientation val="minMax"/>
        </c:scaling>
        <c:delete val="0"/>
        <c:axPos val="b"/>
        <c:title>
          <c:tx>
            <c:rich>
              <a:bodyPr/>
              <a:lstStyle/>
              <a:p>
                <a:pPr>
                  <a:defRPr/>
                </a:pPr>
                <a:r>
                  <a:rPr lang="en-US"/>
                  <a:t>height</a:t>
                </a:r>
                <a:r>
                  <a:rPr lang="en-US" baseline="0"/>
                  <a:t> (cm)</a:t>
                </a:r>
                <a:endParaRPr lang="en-US"/>
              </a:p>
            </c:rich>
          </c:tx>
          <c:layout>
            <c:manualLayout>
              <c:xMode val="edge"/>
              <c:yMode val="edge"/>
              <c:x val="0.619293698036203"/>
              <c:y val="0.961371889710827"/>
            </c:manualLayout>
          </c:layout>
          <c:overlay val="0"/>
        </c:title>
        <c:numFmt formatCode="General" sourceLinked="1"/>
        <c:majorTickMark val="none"/>
        <c:minorTickMark val="none"/>
        <c:tickLblPos val="nextTo"/>
        <c:crossAx val="-2092329960"/>
        <c:crosses val="autoZero"/>
        <c:crossBetween val="midCat"/>
        <c:majorUnit val="1.0"/>
      </c:valAx>
      <c:valAx>
        <c:axId val="-2092329960"/>
        <c:scaling>
          <c:orientation val="minMax"/>
        </c:scaling>
        <c:delete val="0"/>
        <c:axPos val="l"/>
        <c:title>
          <c:tx>
            <c:rich>
              <a:bodyPr/>
              <a:lstStyle/>
              <a:p>
                <a:pPr>
                  <a:defRPr/>
                </a:pPr>
                <a:r>
                  <a:rPr lang="en-US"/>
                  <a:t>kinetic</a:t>
                </a:r>
                <a:r>
                  <a:rPr lang="en-US" baseline="0"/>
                  <a:t> energy</a:t>
                </a:r>
                <a:endParaRPr lang="en-US"/>
              </a:p>
            </c:rich>
          </c:tx>
          <c:layout/>
          <c:overlay val="0"/>
        </c:title>
        <c:numFmt formatCode="General" sourceLinked="1"/>
        <c:majorTickMark val="none"/>
        <c:minorTickMark val="none"/>
        <c:tickLblPos val="nextTo"/>
        <c:crossAx val="-2092497112"/>
        <c:crosses val="autoZero"/>
        <c:crossBetween val="midCat"/>
      </c:valAx>
      <c:spPr>
        <a:noFill/>
        <a:ln w="25400">
          <a:no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64789955314"/>
          <c:y val="0.0972222222222222"/>
          <c:w val="0.603159859825186"/>
          <c:h val="0.806790610487746"/>
        </c:manualLayout>
      </c:layout>
      <c:scatterChart>
        <c:scatterStyle val="lineMarker"/>
        <c:varyColors val="0"/>
        <c:ser>
          <c:idx val="0"/>
          <c:order val="0"/>
          <c:tx>
            <c:strRef>
              <c:f>Sheet1!$B$1</c:f>
              <c:strCache>
                <c:ptCount val="1"/>
                <c:pt idx="0">
                  <c:v>Kinetic Energy</c:v>
                </c:pt>
              </c:strCache>
            </c:strRef>
          </c:tx>
          <c:marker>
            <c:symbol val="none"/>
          </c:marker>
          <c:xVal>
            <c:numRef>
              <c:f>Sheet1!$A$2:$A$10</c:f>
              <c:numCache>
                <c:formatCode>General</c:formatCode>
                <c:ptCount val="9"/>
                <c:pt idx="0">
                  <c:v>1.0</c:v>
                </c:pt>
                <c:pt idx="1">
                  <c:v>2.0</c:v>
                </c:pt>
                <c:pt idx="2">
                  <c:v>3.0</c:v>
                </c:pt>
                <c:pt idx="3">
                  <c:v>4.0</c:v>
                </c:pt>
                <c:pt idx="4">
                  <c:v>5.0</c:v>
                </c:pt>
                <c:pt idx="5">
                  <c:v>6.0</c:v>
                </c:pt>
                <c:pt idx="6">
                  <c:v>7.0</c:v>
                </c:pt>
                <c:pt idx="7">
                  <c:v>8.0</c:v>
                </c:pt>
                <c:pt idx="8">
                  <c:v>9.0</c:v>
                </c:pt>
              </c:numCache>
            </c:numRef>
          </c:xVal>
          <c:yVal>
            <c:numRef>
              <c:f>Sheet1!$B$2:$B$10</c:f>
              <c:numCache>
                <c:formatCode>General</c:formatCode>
                <c:ptCount val="9"/>
                <c:pt idx="0">
                  <c:v>10.0</c:v>
                </c:pt>
                <c:pt idx="1">
                  <c:v>20.0</c:v>
                </c:pt>
                <c:pt idx="2">
                  <c:v>30.0</c:v>
                </c:pt>
                <c:pt idx="3">
                  <c:v>40.0</c:v>
                </c:pt>
                <c:pt idx="4">
                  <c:v>50.0</c:v>
                </c:pt>
                <c:pt idx="5">
                  <c:v>60.0</c:v>
                </c:pt>
                <c:pt idx="6">
                  <c:v>70.0</c:v>
                </c:pt>
              </c:numCache>
            </c:numRef>
          </c:yVal>
          <c:smooth val="0"/>
        </c:ser>
        <c:dLbls>
          <c:showLegendKey val="0"/>
          <c:showVal val="0"/>
          <c:showCatName val="0"/>
          <c:showSerName val="0"/>
          <c:showPercent val="0"/>
          <c:showBubbleSize val="0"/>
        </c:dLbls>
        <c:axId val="-2089107336"/>
        <c:axId val="-2089064632"/>
      </c:scatterChart>
      <c:valAx>
        <c:axId val="-2089107336"/>
        <c:scaling>
          <c:orientation val="minMax"/>
        </c:scaling>
        <c:delete val="0"/>
        <c:axPos val="b"/>
        <c:title>
          <c:tx>
            <c:rich>
              <a:bodyPr/>
              <a:lstStyle/>
              <a:p>
                <a:pPr>
                  <a:defRPr/>
                </a:pPr>
                <a:r>
                  <a:rPr lang="en-US"/>
                  <a:t>height</a:t>
                </a:r>
                <a:r>
                  <a:rPr lang="en-US" baseline="0"/>
                  <a:t> (cm)</a:t>
                </a:r>
                <a:endParaRPr lang="en-US"/>
              </a:p>
            </c:rich>
          </c:tx>
          <c:layout>
            <c:manualLayout>
              <c:xMode val="edge"/>
              <c:yMode val="edge"/>
              <c:x val="0.619293698036203"/>
              <c:y val="0.961371889710827"/>
            </c:manualLayout>
          </c:layout>
          <c:overlay val="0"/>
        </c:title>
        <c:numFmt formatCode="General" sourceLinked="1"/>
        <c:majorTickMark val="none"/>
        <c:minorTickMark val="none"/>
        <c:tickLblPos val="nextTo"/>
        <c:crossAx val="-2089064632"/>
        <c:crosses val="autoZero"/>
        <c:crossBetween val="midCat"/>
        <c:majorUnit val="1.0"/>
      </c:valAx>
      <c:valAx>
        <c:axId val="-2089064632"/>
        <c:scaling>
          <c:orientation val="minMax"/>
        </c:scaling>
        <c:delete val="0"/>
        <c:axPos val="l"/>
        <c:title>
          <c:tx>
            <c:rich>
              <a:bodyPr/>
              <a:lstStyle/>
              <a:p>
                <a:pPr>
                  <a:defRPr/>
                </a:pPr>
                <a:r>
                  <a:rPr lang="en-US"/>
                  <a:t>kinetic</a:t>
                </a:r>
                <a:r>
                  <a:rPr lang="en-US" baseline="0"/>
                  <a:t> energy</a:t>
                </a:r>
                <a:endParaRPr lang="en-US"/>
              </a:p>
            </c:rich>
          </c:tx>
          <c:layout/>
          <c:overlay val="0"/>
        </c:title>
        <c:numFmt formatCode="General" sourceLinked="1"/>
        <c:majorTickMark val="none"/>
        <c:minorTickMark val="none"/>
        <c:tickLblPos val="nextTo"/>
        <c:crossAx val="-2089107336"/>
        <c:crosses val="autoZero"/>
        <c:crossBetween val="midCat"/>
      </c:valAx>
      <c:spPr>
        <a:noFill/>
        <a:ln w="25400">
          <a:noFill/>
        </a:ln>
      </c:spPr>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64789955314"/>
          <c:y val="0.0972222222222222"/>
          <c:w val="0.603159859825186"/>
          <c:h val="0.806790610487746"/>
        </c:manualLayout>
      </c:layout>
      <c:scatterChart>
        <c:scatterStyle val="lineMarker"/>
        <c:varyColors val="0"/>
        <c:ser>
          <c:idx val="0"/>
          <c:order val="0"/>
          <c:tx>
            <c:strRef>
              <c:f>Sheet1!$B$1</c:f>
              <c:strCache>
                <c:ptCount val="1"/>
                <c:pt idx="0">
                  <c:v>Kinetic Energy</c:v>
                </c:pt>
              </c:strCache>
            </c:strRef>
          </c:tx>
          <c:marker>
            <c:symbol val="none"/>
          </c:marker>
          <c:xVal>
            <c:numRef>
              <c:f>Sheet1!$A$2:$A$10</c:f>
              <c:numCache>
                <c:formatCode>General</c:formatCode>
                <c:ptCount val="9"/>
                <c:pt idx="0">
                  <c:v>1.0</c:v>
                </c:pt>
                <c:pt idx="1">
                  <c:v>2.0</c:v>
                </c:pt>
                <c:pt idx="2">
                  <c:v>3.0</c:v>
                </c:pt>
                <c:pt idx="3">
                  <c:v>4.0</c:v>
                </c:pt>
                <c:pt idx="4">
                  <c:v>5.0</c:v>
                </c:pt>
                <c:pt idx="5">
                  <c:v>6.0</c:v>
                </c:pt>
                <c:pt idx="6">
                  <c:v>7.0</c:v>
                </c:pt>
                <c:pt idx="7">
                  <c:v>8.0</c:v>
                </c:pt>
                <c:pt idx="8">
                  <c:v>9.0</c:v>
                </c:pt>
              </c:numCache>
            </c:numRef>
          </c:xVal>
          <c:yVal>
            <c:numRef>
              <c:f>Sheet1!$B$2:$B$10</c:f>
              <c:numCache>
                <c:formatCode>General</c:formatCode>
                <c:ptCount val="9"/>
                <c:pt idx="0">
                  <c:v>10.0</c:v>
                </c:pt>
                <c:pt idx="1">
                  <c:v>20.0</c:v>
                </c:pt>
                <c:pt idx="2">
                  <c:v>30.0</c:v>
                </c:pt>
                <c:pt idx="3">
                  <c:v>40.0</c:v>
                </c:pt>
                <c:pt idx="4">
                  <c:v>50.0</c:v>
                </c:pt>
                <c:pt idx="5">
                  <c:v>60.0</c:v>
                </c:pt>
                <c:pt idx="6">
                  <c:v>70.0</c:v>
                </c:pt>
              </c:numCache>
            </c:numRef>
          </c:yVal>
          <c:smooth val="0"/>
        </c:ser>
        <c:dLbls>
          <c:showLegendKey val="0"/>
          <c:showVal val="0"/>
          <c:showCatName val="0"/>
          <c:showSerName val="0"/>
          <c:showPercent val="0"/>
          <c:showBubbleSize val="0"/>
        </c:dLbls>
        <c:axId val="-2088331736"/>
        <c:axId val="-2088325992"/>
      </c:scatterChart>
      <c:valAx>
        <c:axId val="-2088331736"/>
        <c:scaling>
          <c:orientation val="minMax"/>
        </c:scaling>
        <c:delete val="0"/>
        <c:axPos val="b"/>
        <c:title>
          <c:tx>
            <c:rich>
              <a:bodyPr/>
              <a:lstStyle/>
              <a:p>
                <a:pPr>
                  <a:defRPr/>
                </a:pPr>
                <a:r>
                  <a:rPr lang="en-US"/>
                  <a:t>height</a:t>
                </a:r>
                <a:r>
                  <a:rPr lang="en-US" baseline="0"/>
                  <a:t> (cm)</a:t>
                </a:r>
                <a:endParaRPr lang="en-US"/>
              </a:p>
            </c:rich>
          </c:tx>
          <c:layout>
            <c:manualLayout>
              <c:xMode val="edge"/>
              <c:yMode val="edge"/>
              <c:x val="0.619293698036203"/>
              <c:y val="0.961371889710827"/>
            </c:manualLayout>
          </c:layout>
          <c:overlay val="0"/>
        </c:title>
        <c:numFmt formatCode="General" sourceLinked="1"/>
        <c:majorTickMark val="none"/>
        <c:minorTickMark val="none"/>
        <c:tickLblPos val="nextTo"/>
        <c:crossAx val="-2088325992"/>
        <c:crosses val="autoZero"/>
        <c:crossBetween val="midCat"/>
        <c:majorUnit val="1.0"/>
      </c:valAx>
      <c:valAx>
        <c:axId val="-2088325992"/>
        <c:scaling>
          <c:orientation val="minMax"/>
        </c:scaling>
        <c:delete val="0"/>
        <c:axPos val="l"/>
        <c:title>
          <c:tx>
            <c:rich>
              <a:bodyPr/>
              <a:lstStyle/>
              <a:p>
                <a:pPr>
                  <a:defRPr/>
                </a:pPr>
                <a:r>
                  <a:rPr lang="en-US"/>
                  <a:t>kinetic</a:t>
                </a:r>
                <a:r>
                  <a:rPr lang="en-US" baseline="0"/>
                  <a:t> energy</a:t>
                </a:r>
                <a:endParaRPr lang="en-US"/>
              </a:p>
            </c:rich>
          </c:tx>
          <c:layout/>
          <c:overlay val="0"/>
        </c:title>
        <c:numFmt formatCode="General" sourceLinked="1"/>
        <c:majorTickMark val="none"/>
        <c:minorTickMark val="none"/>
        <c:tickLblPos val="nextTo"/>
        <c:crossAx val="-2088331736"/>
        <c:crosses val="autoZero"/>
        <c:crossBetween val="midCat"/>
      </c:valAx>
      <c:spPr>
        <a:noFill/>
        <a:ln w="25400">
          <a:noFill/>
        </a:ln>
      </c:spPr>
    </c:plotArea>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64789955314"/>
          <c:y val="0.0972222222222222"/>
          <c:w val="0.603159859825186"/>
          <c:h val="0.806790610487747"/>
        </c:manualLayout>
      </c:layout>
      <c:scatterChart>
        <c:scatterStyle val="lineMarker"/>
        <c:varyColors val="0"/>
        <c:ser>
          <c:idx val="0"/>
          <c:order val="0"/>
          <c:tx>
            <c:strRef>
              <c:f>Sheet1!$B$1</c:f>
              <c:strCache>
                <c:ptCount val="1"/>
                <c:pt idx="0">
                  <c:v>Kinetic Energy</c:v>
                </c:pt>
              </c:strCache>
            </c:strRef>
          </c:tx>
          <c:marker>
            <c:symbol val="none"/>
          </c:marker>
          <c:xVal>
            <c:numRef>
              <c:f>Sheet1!$A$2:$A$10</c:f>
              <c:numCache>
                <c:formatCode>General</c:formatCode>
                <c:ptCount val="9"/>
                <c:pt idx="0">
                  <c:v>1.0</c:v>
                </c:pt>
                <c:pt idx="1">
                  <c:v>2.0</c:v>
                </c:pt>
                <c:pt idx="2">
                  <c:v>3.0</c:v>
                </c:pt>
                <c:pt idx="3">
                  <c:v>4.0</c:v>
                </c:pt>
                <c:pt idx="4">
                  <c:v>5.0</c:v>
                </c:pt>
                <c:pt idx="5">
                  <c:v>6.0</c:v>
                </c:pt>
                <c:pt idx="6">
                  <c:v>7.0</c:v>
                </c:pt>
                <c:pt idx="7">
                  <c:v>8.0</c:v>
                </c:pt>
                <c:pt idx="8">
                  <c:v>9.0</c:v>
                </c:pt>
              </c:numCache>
            </c:numRef>
          </c:xVal>
          <c:yVal>
            <c:numRef>
              <c:f>Sheet1!$B$2:$B$10</c:f>
              <c:numCache>
                <c:formatCode>General</c:formatCode>
                <c:ptCount val="9"/>
                <c:pt idx="0">
                  <c:v>10.0</c:v>
                </c:pt>
                <c:pt idx="1">
                  <c:v>20.0</c:v>
                </c:pt>
                <c:pt idx="2">
                  <c:v>30.0</c:v>
                </c:pt>
                <c:pt idx="3">
                  <c:v>40.0</c:v>
                </c:pt>
                <c:pt idx="4">
                  <c:v>50.0</c:v>
                </c:pt>
                <c:pt idx="5">
                  <c:v>60.0</c:v>
                </c:pt>
                <c:pt idx="6">
                  <c:v>70.0</c:v>
                </c:pt>
              </c:numCache>
            </c:numRef>
          </c:yVal>
          <c:smooth val="0"/>
        </c:ser>
        <c:dLbls>
          <c:showLegendKey val="0"/>
          <c:showVal val="0"/>
          <c:showCatName val="0"/>
          <c:showSerName val="0"/>
          <c:showPercent val="0"/>
          <c:showBubbleSize val="0"/>
        </c:dLbls>
        <c:axId val="-2092379096"/>
        <c:axId val="-2092286728"/>
      </c:scatterChart>
      <c:valAx>
        <c:axId val="-2092379096"/>
        <c:scaling>
          <c:orientation val="minMax"/>
        </c:scaling>
        <c:delete val="0"/>
        <c:axPos val="b"/>
        <c:title>
          <c:tx>
            <c:rich>
              <a:bodyPr/>
              <a:lstStyle/>
              <a:p>
                <a:pPr>
                  <a:defRPr/>
                </a:pPr>
                <a:r>
                  <a:rPr lang="en-US"/>
                  <a:t>height</a:t>
                </a:r>
                <a:r>
                  <a:rPr lang="en-US" baseline="0"/>
                  <a:t> (cm)</a:t>
                </a:r>
                <a:endParaRPr lang="en-US"/>
              </a:p>
            </c:rich>
          </c:tx>
          <c:layout>
            <c:manualLayout>
              <c:xMode val="edge"/>
              <c:yMode val="edge"/>
              <c:x val="0.619293698036203"/>
              <c:y val="0.961371889710827"/>
            </c:manualLayout>
          </c:layout>
          <c:overlay val="0"/>
        </c:title>
        <c:numFmt formatCode="General" sourceLinked="1"/>
        <c:majorTickMark val="none"/>
        <c:minorTickMark val="none"/>
        <c:tickLblPos val="nextTo"/>
        <c:crossAx val="-2092286728"/>
        <c:crosses val="autoZero"/>
        <c:crossBetween val="midCat"/>
        <c:majorUnit val="1.0"/>
      </c:valAx>
      <c:valAx>
        <c:axId val="-2092286728"/>
        <c:scaling>
          <c:orientation val="minMax"/>
        </c:scaling>
        <c:delete val="0"/>
        <c:axPos val="l"/>
        <c:title>
          <c:tx>
            <c:rich>
              <a:bodyPr/>
              <a:lstStyle/>
              <a:p>
                <a:pPr>
                  <a:defRPr/>
                </a:pPr>
                <a:r>
                  <a:rPr lang="en-US"/>
                  <a:t>kinetic</a:t>
                </a:r>
                <a:r>
                  <a:rPr lang="en-US" baseline="0"/>
                  <a:t> energy</a:t>
                </a:r>
                <a:endParaRPr lang="en-US"/>
              </a:p>
            </c:rich>
          </c:tx>
          <c:layout/>
          <c:overlay val="0"/>
        </c:title>
        <c:numFmt formatCode="General" sourceLinked="1"/>
        <c:majorTickMark val="none"/>
        <c:minorTickMark val="none"/>
        <c:tickLblPos val="nextTo"/>
        <c:crossAx val="-2092379096"/>
        <c:crosses val="autoZero"/>
        <c:crossBetween val="midCat"/>
      </c:valAx>
      <c:spPr>
        <a:noFill/>
        <a:ln w="25400">
          <a:noFill/>
        </a:ln>
      </c:spPr>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0.65447</cdr:x>
      <cdr:y>0.46738</cdr:y>
    </cdr:from>
    <cdr:to>
      <cdr:x>0.986</cdr:x>
      <cdr:y>0.83897</cdr:y>
    </cdr:to>
    <cdr:sp macro="" textlink="">
      <cdr:nvSpPr>
        <cdr:cNvPr id="2" name="TextBox 4"/>
        <cdr:cNvSpPr txBox="1"/>
      </cdr:nvSpPr>
      <cdr:spPr>
        <a:xfrm xmlns:a="http://schemas.openxmlformats.org/drawingml/2006/main">
          <a:off x="5565775" y="2206626"/>
          <a:ext cx="2819400" cy="17543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r>
            <a:rPr lang="en-US" i="1" dirty="0" smtClean="0">
              <a:solidFill>
                <a:srgbClr val="FF0000"/>
              </a:solidFill>
            </a:rPr>
            <a:t> y  axis = g * cm</a:t>
          </a:r>
          <a:r>
            <a:rPr lang="en-US" i="1" baseline="30000" dirty="0" smtClean="0">
              <a:solidFill>
                <a:srgbClr val="FF0000"/>
              </a:solidFill>
            </a:rPr>
            <a:t>2</a:t>
          </a:r>
          <a:r>
            <a:rPr lang="en-US" i="1" dirty="0" smtClean="0">
              <a:solidFill>
                <a:srgbClr val="FF0000"/>
              </a:solidFill>
            </a:rPr>
            <a:t> / s</a:t>
          </a:r>
          <a:r>
            <a:rPr lang="en-US" i="1" baseline="30000" dirty="0" smtClean="0">
              <a:solidFill>
                <a:srgbClr val="FF0000"/>
              </a:solidFill>
            </a:rPr>
            <a:t>2</a:t>
          </a:r>
          <a:r>
            <a:rPr lang="en-US" i="1" dirty="0" smtClean="0">
              <a:solidFill>
                <a:srgbClr val="FF0000"/>
              </a:solidFill>
            </a:rPr>
            <a:t>   </a:t>
          </a:r>
        </a:p>
        <a:p xmlns:a="http://schemas.openxmlformats.org/drawingml/2006/main">
          <a:r>
            <a:rPr lang="en-US" i="1" dirty="0" smtClean="0">
              <a:solidFill>
                <a:srgbClr val="FF0000"/>
              </a:solidFill>
            </a:rPr>
            <a:t>x axis = cm</a:t>
          </a:r>
        </a:p>
        <a:p xmlns:a="http://schemas.openxmlformats.org/drawingml/2006/main">
          <a:endParaRPr lang="en-US" i="1" dirty="0" smtClean="0">
            <a:solidFill>
              <a:srgbClr val="FF0000"/>
            </a:solidFill>
          </a:endParaRPr>
        </a:p>
        <a:p xmlns:a="http://schemas.openxmlformats.org/drawingml/2006/main">
          <a:r>
            <a:rPr lang="en-US" i="1" dirty="0" smtClean="0">
              <a:solidFill>
                <a:srgbClr val="FF0000"/>
              </a:solidFill>
            </a:rPr>
            <a:t>y/x = (g * cm</a:t>
          </a:r>
          <a:r>
            <a:rPr lang="en-US" i="1" baseline="30000" dirty="0" smtClean="0">
              <a:solidFill>
                <a:srgbClr val="FF0000"/>
              </a:solidFill>
            </a:rPr>
            <a:t>2</a:t>
          </a:r>
          <a:r>
            <a:rPr lang="en-US" i="1" dirty="0" smtClean="0">
              <a:solidFill>
                <a:srgbClr val="FF0000"/>
              </a:solidFill>
            </a:rPr>
            <a:t> / s</a:t>
          </a:r>
          <a:r>
            <a:rPr lang="en-US" i="1" baseline="30000" dirty="0" smtClean="0">
              <a:solidFill>
                <a:srgbClr val="FF0000"/>
              </a:solidFill>
            </a:rPr>
            <a:t>2</a:t>
          </a:r>
          <a:r>
            <a:rPr lang="en-US" i="1" dirty="0" smtClean="0">
              <a:solidFill>
                <a:srgbClr val="FF0000"/>
              </a:solidFill>
            </a:rPr>
            <a:t> )/cm</a:t>
          </a:r>
        </a:p>
        <a:p xmlns:a="http://schemas.openxmlformats.org/drawingml/2006/main">
          <a:endParaRPr lang="en-US" i="1" dirty="0" smtClean="0">
            <a:solidFill>
              <a:srgbClr val="FF0000"/>
            </a:solidFill>
          </a:endParaRPr>
        </a:p>
        <a:p xmlns:a="http://schemas.openxmlformats.org/drawingml/2006/main">
          <a:r>
            <a:rPr lang="en-US" i="1" dirty="0" smtClean="0">
              <a:solidFill>
                <a:srgbClr val="FF0000"/>
              </a:solidFill>
            </a:rPr>
            <a:t>= (g*cm/s</a:t>
          </a:r>
          <a:r>
            <a:rPr lang="en-US" i="1" baseline="30000" dirty="0" smtClean="0">
              <a:solidFill>
                <a:srgbClr val="FF0000"/>
              </a:solidFill>
            </a:rPr>
            <a:t>2</a:t>
          </a:r>
          <a:r>
            <a:rPr lang="en-US" i="1" baseline="-25000" dirty="0" smtClean="0">
              <a:solidFill>
                <a:srgbClr val="FF0000"/>
              </a:solidFill>
            </a:rPr>
            <a:t> </a:t>
          </a:r>
          <a:r>
            <a:rPr lang="en-US" i="1" dirty="0" smtClean="0">
              <a:solidFill>
                <a:srgbClr val="FF0000"/>
              </a:solidFill>
            </a:rPr>
            <a:t>) = B</a:t>
          </a:r>
        </a:p>
      </cdr:txBody>
    </cdr:sp>
  </cdr:relSizeAnchor>
</c:userShapes>
</file>

<file path=ppt/drawings/drawing2.xml><?xml version="1.0" encoding="utf-8"?>
<c:userShapes xmlns:c="http://schemas.openxmlformats.org/drawingml/2006/chart">
  <cdr:relSizeAnchor xmlns:cdr="http://schemas.openxmlformats.org/drawingml/2006/chartDrawing">
    <cdr:from>
      <cdr:x>0.64551</cdr:x>
      <cdr:y>0.45124</cdr:y>
    </cdr:from>
    <cdr:to>
      <cdr:x>0.96945</cdr:x>
      <cdr:y>0.8815</cdr:y>
    </cdr:to>
    <cdr:sp macro="" textlink="">
      <cdr:nvSpPr>
        <cdr:cNvPr id="2" name="Rectangle 1"/>
        <cdr:cNvSpPr/>
      </cdr:nvSpPr>
      <cdr:spPr>
        <a:xfrm xmlns:a="http://schemas.openxmlformats.org/drawingml/2006/main">
          <a:off x="5489575" y="2130426"/>
          <a:ext cx="2754867" cy="203132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r>
            <a:rPr lang="en-US" i="1" dirty="0" smtClean="0">
              <a:solidFill>
                <a:srgbClr val="FF0000"/>
              </a:solidFill>
            </a:rPr>
            <a:t>So the slope has changed so that y is doubled and x stays the same; i.e. we now have 2y/x for a formula.  </a:t>
          </a:r>
        </a:p>
        <a:p xmlns:a="http://schemas.openxmlformats.org/drawingml/2006/main">
          <a:r>
            <a:rPr lang="en-US" i="1" dirty="0" smtClean="0">
              <a:solidFill>
                <a:srgbClr val="FF0000"/>
              </a:solidFill>
            </a:rPr>
            <a:t>Therefore, our new slope is doubled =&gt; F.  </a:t>
          </a:r>
          <a:endParaRPr lang="en-US" i="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22905-A608-B04E-A831-DB5C856C2157}" type="datetimeFigureOut">
              <a:rPr lang="en-US" smtClean="0"/>
              <a:t>3/24/15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E86D1-5659-424C-8B5B-5F254B723DF7}" type="slidenum">
              <a:rPr lang="en-US" smtClean="0"/>
              <a:t>‹#›</a:t>
            </a:fld>
            <a:endParaRPr lang="en-US"/>
          </a:p>
        </p:txBody>
      </p:sp>
    </p:spTree>
    <p:extLst>
      <p:ext uri="{BB962C8B-B14F-4D97-AF65-F5344CB8AC3E}">
        <p14:creationId xmlns:p14="http://schemas.microsoft.com/office/powerpoint/2010/main" val="12414985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F7771CB-B6C7-684D-9322-3E4C7B8C083F}" type="slidenum">
              <a:rPr lang="en-US">
                <a:latin typeface="Calibri" charset="0"/>
              </a:rPr>
              <a:pPr eaLnBrk="1" hangingPunct="1"/>
              <a:t>2</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50C35BF-BEAA-EC47-8D74-5FB49BA7C675}" type="slidenum">
              <a:rPr lang="en-US">
                <a:solidFill>
                  <a:prstClr val="black"/>
                </a:solidFill>
                <a:latin typeface="Calibri" charset="0"/>
              </a:rPr>
              <a:pPr eaLnBrk="1" hangingPunct="1"/>
              <a:t>20</a:t>
            </a:fld>
            <a:endParaRPr lang="en-US">
              <a:solidFill>
                <a:prstClr val="black"/>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7895000-C24E-6742-86D1-E80999912415}" type="slidenum">
              <a:rPr lang="en-US">
                <a:solidFill>
                  <a:prstClr val="black"/>
                </a:solidFill>
                <a:latin typeface="Calibri" charset="0"/>
              </a:rPr>
              <a:pPr eaLnBrk="1" hangingPunct="1"/>
              <a:t>21</a:t>
            </a:fld>
            <a:endParaRPr lang="en-US">
              <a:solidFill>
                <a:prstClr val="black"/>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2283581-427B-3649-ACCA-F0943E0DA0C2}" type="slidenum">
              <a:rPr lang="en-US">
                <a:solidFill>
                  <a:prstClr val="black"/>
                </a:solidFill>
                <a:latin typeface="Calibri" charset="0"/>
              </a:rPr>
              <a:pPr eaLnBrk="1" hangingPunct="1"/>
              <a:t>22</a:t>
            </a:fld>
            <a:endParaRPr lang="en-US">
              <a:solidFill>
                <a:prstClr val="black"/>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8F2809E-1ED6-FF44-BDE4-8B59AEB51305}" type="slidenum">
              <a:rPr lang="en-US">
                <a:solidFill>
                  <a:prstClr val="black"/>
                </a:solidFill>
                <a:latin typeface="Calibri" charset="0"/>
              </a:rPr>
              <a:pPr eaLnBrk="1" hangingPunct="1"/>
              <a:t>23</a:t>
            </a:fld>
            <a:endParaRPr lang="en-US">
              <a:solidFill>
                <a:prstClr val="black"/>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787CB32-4EB1-FC4C-9C88-3D240C24E1D7}" type="slidenum">
              <a:rPr lang="en-US">
                <a:solidFill>
                  <a:prstClr val="black"/>
                </a:solidFill>
                <a:latin typeface="Calibri" charset="0"/>
              </a:rPr>
              <a:pPr eaLnBrk="1" hangingPunct="1"/>
              <a:t>24</a:t>
            </a:fld>
            <a:endParaRPr lang="en-US">
              <a:solidFill>
                <a:prstClr val="black"/>
              </a:solidFill>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01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D2159C3-2A3B-7046-BD19-C696AAD8DE26}" type="slidenum">
              <a:rPr lang="en-US">
                <a:solidFill>
                  <a:prstClr val="black"/>
                </a:solidFill>
                <a:latin typeface="Calibri" charset="0"/>
              </a:rPr>
              <a:pPr eaLnBrk="1" hangingPunct="1"/>
              <a:t>25</a:t>
            </a:fld>
            <a:endParaRPr lang="en-US">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6A7F72-9BCA-E348-8597-3DF410633B23}"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6A7F72-9BCA-E348-8597-3DF410633B23}" type="slidenum">
              <a:rPr lang="en-US">
                <a:latin typeface="Calibri" charset="0"/>
              </a:rPr>
              <a:pPr eaLnBrk="1" hangingPunct="1"/>
              <a:t>13</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0B29E7D-E150-3C4A-8D15-41597E427266}" type="slidenum">
              <a:rPr lang="en-US">
                <a:latin typeface="Calibri" charset="0"/>
              </a:rPr>
              <a:pPr eaLnBrk="1" hangingPunct="1"/>
              <a:t>14</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177CC8B-BA79-6644-AE0E-0830DADFCE0C}" type="slidenum">
              <a:rPr lang="en-US">
                <a:latin typeface="Calibri" charset="0"/>
              </a:rPr>
              <a:pPr eaLnBrk="1" hangingPunct="1"/>
              <a:t>15</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9F82F59-B8CD-1B4A-A086-117D6CA3C170}"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B0C6DC1-C409-6F44-8BAB-5A8B4DF86FBA}" type="slidenum">
              <a:rPr lang="en-US">
                <a:latin typeface="Calibri" charset="0"/>
              </a:rPr>
              <a:pPr eaLnBrk="1" hangingPunct="1"/>
              <a:t>17</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30400EF-5F17-0145-B97B-1C651D438C26}" type="slidenum">
              <a:rPr lang="en-US">
                <a:latin typeface="Calibri" charset="0"/>
              </a:rPr>
              <a:pPr eaLnBrk="1" hangingPunct="1"/>
              <a:t>18</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2699935-6A31-D842-9883-687C54505B1D}" type="slidenum">
              <a:rPr lang="en-US">
                <a:solidFill>
                  <a:prstClr val="black"/>
                </a:solidFill>
                <a:latin typeface="Calibri" charset="0"/>
              </a:rPr>
              <a:pPr eaLnBrk="1" hangingPunct="1"/>
              <a:t>19</a:t>
            </a:fld>
            <a:endParaRPr lang="en-US">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8DCDC2D-FDA2-FF46-89FC-8C33C23910C9}" type="datetimeFigureOut">
              <a:rPr lang="en-US" smtClean="0"/>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D6786-4167-6A42-A582-7DDC49345B05}"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C8DCDC2D-FDA2-FF46-89FC-8C33C23910C9}" type="datetimeFigureOut">
              <a:rPr lang="en-US" smtClean="0"/>
              <a:t>3/24/15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D6786-4167-6A42-A582-7DDC49345B0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8DCDC2D-FDA2-FF46-89FC-8C33C23910C9}" type="datetimeFigureOut">
              <a:rPr lang="en-US" smtClean="0"/>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D6786-4167-6A42-A582-7DDC49345B0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8DCDC2D-FDA2-FF46-89FC-8C33C23910C9}" type="datetimeFigureOut">
              <a:rPr lang="en-US" smtClean="0"/>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D6786-4167-6A42-A582-7DDC49345B0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fld id="{2F0DA06A-A37C-D841-9D98-FD5C2F932D5B}" type="datetimeFigureOut">
              <a:rPr lang="en-US"/>
              <a:pPr/>
              <a:t>3/24/15</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latin typeface="Georgia"/>
            </a:endParaRPr>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77969C42-82B3-8142-BCDD-E184AA0CB818}" type="slidenum">
              <a:rPr lang="en-US"/>
              <a:pPr/>
              <a:t>‹#›</a:t>
            </a:fld>
            <a:endParaRPr lang="en-US"/>
          </a:p>
        </p:txBody>
      </p:sp>
    </p:spTree>
    <p:extLst>
      <p:ext uri="{BB962C8B-B14F-4D97-AF65-F5344CB8AC3E}">
        <p14:creationId xmlns:p14="http://schemas.microsoft.com/office/powerpoint/2010/main" val="307156646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4AF0AD1-3FA7-F94E-BC71-80F1DA2F59C0}" type="datetimeFigureOut">
              <a:rPr lang="en-US"/>
              <a:pPr/>
              <a:t>3/24/15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atin typeface="Georgia"/>
            </a:endParaRP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813473CC-2415-584D-914B-A189AD66FF8F}" type="slidenum">
              <a:rPr lang="en-US"/>
              <a:pPr/>
              <a:t>‹#›</a:t>
            </a:fld>
            <a:endParaRPr lang="en-US"/>
          </a:p>
        </p:txBody>
      </p:sp>
    </p:spTree>
    <p:extLst>
      <p:ext uri="{BB962C8B-B14F-4D97-AF65-F5344CB8AC3E}">
        <p14:creationId xmlns:p14="http://schemas.microsoft.com/office/powerpoint/2010/main" val="11246504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latin typeface="Georgia"/>
            </a:endParaRPr>
          </a:p>
        </p:txBody>
      </p:sp>
      <p:sp>
        <p:nvSpPr>
          <p:cNvPr id="16" name="Date Placeholder 3"/>
          <p:cNvSpPr>
            <a:spLocks noGrp="1"/>
          </p:cNvSpPr>
          <p:nvPr>
            <p:ph type="dt" sz="half" idx="11"/>
          </p:nvPr>
        </p:nvSpPr>
        <p:spPr/>
        <p:txBody>
          <a:bodyPr/>
          <a:lstStyle>
            <a:lvl1pPr>
              <a:defRPr/>
            </a:lvl1pPr>
          </a:lstStyle>
          <a:p>
            <a:fld id="{95E1A44C-291B-124C-ABC8-30509D268D27}" type="datetimeFigureOut">
              <a:rPr lang="en-US"/>
              <a:pPr/>
              <a:t>3/24/15</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5363B324-5E0D-9847-A3DE-493B7AFB2579}" type="slidenum">
              <a:rPr lang="en-US"/>
              <a:pPr/>
              <a:t>‹#›</a:t>
            </a:fld>
            <a:endParaRPr lang="en-US"/>
          </a:p>
        </p:txBody>
      </p:sp>
    </p:spTree>
    <p:extLst>
      <p:ext uri="{BB962C8B-B14F-4D97-AF65-F5344CB8AC3E}">
        <p14:creationId xmlns:p14="http://schemas.microsoft.com/office/powerpoint/2010/main" val="201220058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a:solidFill>
                <a:prstClr val="black"/>
              </a:solidFill>
              <a:latin typeface="Arial" charset="0"/>
              <a:ea typeface="ＭＳ Ｐゴシック" charset="0"/>
              <a:cs typeface="Arial"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fld id="{6D6599B2-66B4-B149-88AE-7B0DD3125A56}" type="datetimeFigureOut">
              <a:rPr lang="en-US"/>
              <a:pPr/>
              <a:t>3/24/15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latin typeface="Georgia"/>
            </a:endParaRPr>
          </a:p>
        </p:txBody>
      </p:sp>
      <p:sp>
        <p:nvSpPr>
          <p:cNvPr id="8" name="Slide Number Placeholder 6"/>
          <p:cNvSpPr>
            <a:spLocks noGrp="1"/>
          </p:cNvSpPr>
          <p:nvPr>
            <p:ph type="sldNum" sz="quarter" idx="12"/>
          </p:nvPr>
        </p:nvSpPr>
        <p:spPr/>
        <p:txBody>
          <a:bodyPr/>
          <a:lstStyle>
            <a:lvl1pPr>
              <a:defRPr/>
            </a:lvl1pPr>
          </a:lstStyle>
          <a:p>
            <a:fld id="{1758351F-D655-B94C-8C68-487C083A1322}" type="slidenum">
              <a:rPr lang="en-US"/>
              <a:pPr/>
              <a:t>‹#›</a:t>
            </a:fld>
            <a:endParaRPr lang="en-US"/>
          </a:p>
        </p:txBody>
      </p:sp>
    </p:spTree>
    <p:extLst>
      <p:ext uri="{BB962C8B-B14F-4D97-AF65-F5344CB8AC3E}">
        <p14:creationId xmlns:p14="http://schemas.microsoft.com/office/powerpoint/2010/main" val="205901768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a:solidFill>
                <a:prstClr val="black"/>
              </a:solidFill>
              <a:latin typeface="Arial" charset="0"/>
              <a:ea typeface="ＭＳ Ｐゴシック" charset="0"/>
              <a:cs typeface="Arial"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fld id="{51564E28-EFEA-E64F-BE36-225676907886}" type="datetimeFigureOut">
              <a:rPr lang="en-US"/>
              <a:pPr/>
              <a:t>3/24/15</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latin typeface="Georgia"/>
            </a:endParaRPr>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92F38665-8913-A545-9E66-E876F3D48151}" type="slidenum">
              <a:rPr lang="en-US"/>
              <a:pPr/>
              <a:t>‹#›</a:t>
            </a:fld>
            <a:endParaRPr lang="en-US"/>
          </a:p>
        </p:txBody>
      </p:sp>
    </p:spTree>
    <p:extLst>
      <p:ext uri="{BB962C8B-B14F-4D97-AF65-F5344CB8AC3E}">
        <p14:creationId xmlns:p14="http://schemas.microsoft.com/office/powerpoint/2010/main" val="2826615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BE76774-05BE-6544-BF50-EDC11B3131BE}" type="datetimeFigureOut">
              <a:rPr lang="en-US"/>
              <a:pPr/>
              <a:t>3/24/15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latin typeface="Georgia"/>
            </a:endParaRP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5314F841-2572-5C4F-B9DF-F5E404853460}" type="slidenum">
              <a:rPr lang="en-US"/>
              <a:pPr/>
              <a:t>‹#›</a:t>
            </a:fld>
            <a:endParaRPr lang="en-US"/>
          </a:p>
        </p:txBody>
      </p:sp>
    </p:spTree>
    <p:extLst>
      <p:ext uri="{BB962C8B-B14F-4D97-AF65-F5344CB8AC3E}">
        <p14:creationId xmlns:p14="http://schemas.microsoft.com/office/powerpoint/2010/main" val="4085248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Arial" charset="0"/>
            </a:endParaRPr>
          </a:p>
        </p:txBody>
      </p:sp>
      <p:sp>
        <p:nvSpPr>
          <p:cNvPr id="8" name="Date Placeholder 1"/>
          <p:cNvSpPr>
            <a:spLocks noGrp="1"/>
          </p:cNvSpPr>
          <p:nvPr>
            <p:ph type="dt" sz="half" idx="10"/>
          </p:nvPr>
        </p:nvSpPr>
        <p:spPr/>
        <p:txBody>
          <a:bodyPr/>
          <a:lstStyle>
            <a:lvl1pPr>
              <a:defRPr/>
            </a:lvl1pPr>
          </a:lstStyle>
          <a:p>
            <a:fld id="{00EF75FA-489F-7C47-A7A0-DE85A65A7E4C}" type="datetimeFigureOut">
              <a:rPr lang="en-US"/>
              <a:pPr/>
              <a:t>3/24/15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latin typeface="Georgia"/>
            </a:endParaRP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6130D1A5-6EE8-4747-8A06-CD6E6F6F7430}" type="slidenum">
              <a:rPr lang="en-US"/>
              <a:pPr/>
              <a:t>‹#›</a:t>
            </a:fld>
            <a:endParaRPr lang="en-US"/>
          </a:p>
        </p:txBody>
      </p:sp>
    </p:spTree>
    <p:extLst>
      <p:ext uri="{BB962C8B-B14F-4D97-AF65-F5344CB8AC3E}">
        <p14:creationId xmlns:p14="http://schemas.microsoft.com/office/powerpoint/2010/main" val="1241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8DCDC2D-FDA2-FF46-89FC-8C33C23910C9}" type="datetimeFigureOut">
              <a:rPr lang="en-US" smtClean="0"/>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D6786-4167-6A42-A582-7DDC49345B0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6980FA29-126E-D34D-BEE4-7AC8280A40BC}" type="slidenum">
              <a:rPr lang="en-US"/>
              <a:pPr/>
              <a:t>‹#›</a:t>
            </a:fld>
            <a:endParaRPr lang="en-US"/>
          </a:p>
        </p:txBody>
      </p:sp>
      <p:sp>
        <p:nvSpPr>
          <p:cNvPr id="17" name="Date Placeholder 4"/>
          <p:cNvSpPr>
            <a:spLocks noGrp="1"/>
          </p:cNvSpPr>
          <p:nvPr>
            <p:ph type="dt" sz="half" idx="11"/>
          </p:nvPr>
        </p:nvSpPr>
        <p:spPr/>
        <p:txBody>
          <a:bodyPr/>
          <a:lstStyle>
            <a:lvl1pPr>
              <a:defRPr/>
            </a:lvl1pPr>
          </a:lstStyle>
          <a:p>
            <a:fld id="{86C32DE2-107F-944C-A81D-7D1985E06B53}" type="datetimeFigureOut">
              <a:rPr lang="en-US"/>
              <a:pPr/>
              <a:t>3/24/15</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latin typeface="Georgia"/>
            </a:endParaRPr>
          </a:p>
        </p:txBody>
      </p:sp>
    </p:spTree>
    <p:extLst>
      <p:ext uri="{BB962C8B-B14F-4D97-AF65-F5344CB8AC3E}">
        <p14:creationId xmlns:p14="http://schemas.microsoft.com/office/powerpoint/2010/main" val="8173699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FD12EA17-4F78-CC42-B9BB-9F135BDBE4BA}" type="slidenum">
              <a:rPr lang="en-US"/>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fld id="{0B73DA2D-AE64-594C-99DB-A096CDDAC590}" type="datetimeFigureOut">
              <a:rPr lang="en-US"/>
              <a:pPr/>
              <a:t>3/24/15</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latin typeface="Georgia"/>
            </a:endParaRPr>
          </a:p>
        </p:txBody>
      </p:sp>
    </p:spTree>
    <p:extLst>
      <p:ext uri="{BB962C8B-B14F-4D97-AF65-F5344CB8AC3E}">
        <p14:creationId xmlns:p14="http://schemas.microsoft.com/office/powerpoint/2010/main" val="4085611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86C7A63-74C1-B845-8090-170D2E35572E}" type="datetimeFigureOut">
              <a:rPr lang="en-US"/>
              <a:pPr/>
              <a:t>3/24/15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atin typeface="Georgia"/>
            </a:endParaRPr>
          </a:p>
        </p:txBody>
      </p:sp>
      <p:sp>
        <p:nvSpPr>
          <p:cNvPr id="6" name="Slide Number Placeholder 5"/>
          <p:cNvSpPr>
            <a:spLocks noGrp="1"/>
          </p:cNvSpPr>
          <p:nvPr>
            <p:ph type="sldNum" sz="quarter" idx="12"/>
          </p:nvPr>
        </p:nvSpPr>
        <p:spPr/>
        <p:txBody>
          <a:bodyPr/>
          <a:lstStyle>
            <a:lvl1pPr>
              <a:defRPr/>
            </a:lvl1pPr>
          </a:lstStyle>
          <a:p>
            <a:fld id="{55EEA07F-132A-2B4C-ADC1-DA4A092C496A}" type="slidenum">
              <a:rPr lang="en-US"/>
              <a:pPr/>
              <a:t>‹#›</a:t>
            </a:fld>
            <a:endParaRPr lang="en-US"/>
          </a:p>
        </p:txBody>
      </p:sp>
    </p:spTree>
    <p:extLst>
      <p:ext uri="{BB962C8B-B14F-4D97-AF65-F5344CB8AC3E}">
        <p14:creationId xmlns:p14="http://schemas.microsoft.com/office/powerpoint/2010/main" val="341743719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42461981-F35B-B24A-9D76-2FB41871A44D}" type="slidenum">
              <a:rPr lang="en-US"/>
              <a:pPr/>
              <a:t>‹#›</a:t>
            </a:fld>
            <a:endParaRPr lang="en-US"/>
          </a:p>
        </p:txBody>
      </p:sp>
      <p:sp>
        <p:nvSpPr>
          <p:cNvPr id="14" name="Date Placeholder 3"/>
          <p:cNvSpPr>
            <a:spLocks noGrp="1"/>
          </p:cNvSpPr>
          <p:nvPr>
            <p:ph type="dt" sz="half" idx="11"/>
          </p:nvPr>
        </p:nvSpPr>
        <p:spPr/>
        <p:txBody>
          <a:bodyPr/>
          <a:lstStyle>
            <a:lvl1pPr>
              <a:defRPr/>
            </a:lvl1pPr>
          </a:lstStyle>
          <a:p>
            <a:fld id="{720C525A-8086-6942-9419-B702D81213F6}" type="datetimeFigureOut">
              <a:rPr lang="en-US"/>
              <a:pPr/>
              <a:t>3/24/15</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latin typeface="Georgia"/>
            </a:endParaRPr>
          </a:p>
        </p:txBody>
      </p:sp>
    </p:spTree>
    <p:extLst>
      <p:ext uri="{BB962C8B-B14F-4D97-AF65-F5344CB8AC3E}">
        <p14:creationId xmlns:p14="http://schemas.microsoft.com/office/powerpoint/2010/main" val="15423240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CDC2D-FDA2-FF46-89FC-8C33C23910C9}" type="datetimeFigureOut">
              <a:rPr lang="en-US" smtClean="0"/>
              <a:t>3/24/15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D6786-4167-6A42-A582-7DDC49345B0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8DCDC2D-FDA2-FF46-89FC-8C33C23910C9}" type="datetimeFigureOut">
              <a:rPr lang="en-US" smtClean="0"/>
              <a:t>3/24/15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D6786-4167-6A42-A582-7DDC49345B0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8DCDC2D-FDA2-FF46-89FC-8C33C23910C9}" type="datetimeFigureOut">
              <a:rPr lang="en-US" smtClean="0"/>
              <a:t>3/24/15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D6786-4167-6A42-A582-7DDC49345B0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8DCDC2D-FDA2-FF46-89FC-8C33C23910C9}" type="datetimeFigureOut">
              <a:rPr lang="en-US" smtClean="0"/>
              <a:t>3/24/15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D6786-4167-6A42-A582-7DDC49345B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CDC2D-FDA2-FF46-89FC-8C33C23910C9}" type="datetimeFigureOut">
              <a:rPr lang="en-US" smtClean="0"/>
              <a:t>3/24/15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D6786-4167-6A42-A582-7DDC49345B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CDC2D-FDA2-FF46-89FC-8C33C23910C9}" type="datetimeFigureOut">
              <a:rPr lang="en-US" smtClean="0"/>
              <a:t>3/24/15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D6786-4167-6A42-A582-7DDC49345B0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C8DCDC2D-FDA2-FF46-89FC-8C33C23910C9}" type="datetimeFigureOut">
              <a:rPr lang="en-US" smtClean="0"/>
              <a:t>3/24/15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D6786-4167-6A42-A582-7DDC49345B0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C8DCDC2D-FDA2-FF46-89FC-8C33C23910C9}" type="datetimeFigureOut">
              <a:rPr lang="en-US" smtClean="0"/>
              <a:t>3/24/15</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EF8D6786-4167-6A42-A582-7DDC49345B0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charset="0"/>
              </a:defRPr>
            </a:lvl1pPr>
          </a:lstStyle>
          <a:p>
            <a:pPr defTabSz="914400" fontAlgn="base">
              <a:spcBef>
                <a:spcPct val="0"/>
              </a:spcBef>
              <a:spcAft>
                <a:spcPct val="0"/>
              </a:spcAft>
            </a:pPr>
            <a:fld id="{5E5FA589-DEFF-4144-AABC-CE3C90DDBD6A}" type="datetimeFigureOut">
              <a:rPr lang="en-US">
                <a:ea typeface="ＭＳ Ｐゴシック" charset="0"/>
                <a:cs typeface="Arial" charset="0"/>
              </a:rPr>
              <a:pPr defTabSz="914400" fontAlgn="base">
                <a:spcBef>
                  <a:spcPct val="0"/>
                </a:spcBef>
                <a:spcAft>
                  <a:spcPct val="0"/>
                </a:spcAft>
              </a:pPr>
              <a:t>3/24/15</a:t>
            </a:fld>
            <a:endParaRPr lang="en-US">
              <a:ea typeface="ＭＳ Ｐゴシック" charset="0"/>
              <a:cs typeface="Arial" charset="0"/>
            </a:endParaRP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defTabSz="914400">
              <a:defRPr/>
            </a:pPr>
            <a:endParaRPr lang="en-US">
              <a:latin typeface="Georgia"/>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charset="0"/>
              </a:defRPr>
            </a:lvl1pPr>
          </a:lstStyle>
          <a:p>
            <a:pPr defTabSz="914400" fontAlgn="base">
              <a:spcBef>
                <a:spcPct val="0"/>
              </a:spcBef>
              <a:spcAft>
                <a:spcPct val="0"/>
              </a:spcAft>
            </a:pPr>
            <a:fld id="{4C35572A-A1DD-5C4F-8EB4-DC13366D77B4}" type="slidenum">
              <a:rPr lang="en-US">
                <a:ea typeface="ＭＳ Ｐゴシック" charset="0"/>
                <a:cs typeface="Arial" charset="0"/>
              </a:rPr>
              <a:pPr defTabSz="914400" fontAlgn="base">
                <a:spcBef>
                  <a:spcPct val="0"/>
                </a:spcBef>
                <a:spcAft>
                  <a:spcPct val="0"/>
                </a:spcAft>
              </a:pPr>
              <a:t>‹#›</a:t>
            </a:fld>
            <a:endParaRPr lang="en-US">
              <a:ea typeface="ＭＳ Ｐゴシック" charset="0"/>
              <a:cs typeface="Arial" charset="0"/>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33730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3300" kern="1200">
          <a:solidFill>
            <a:srgbClr val="7B9899"/>
          </a:solidFill>
          <a:latin typeface="+mj-lt"/>
          <a:ea typeface="ＭＳ Ｐゴシック" charset="0"/>
          <a:cs typeface="+mj-cs"/>
        </a:defRPr>
      </a:lvl1pPr>
      <a:lvl2pPr algn="ctr" rtl="0" eaLnBrk="0" fontAlgn="base" hangingPunct="0">
        <a:spcBef>
          <a:spcPct val="0"/>
        </a:spcBef>
        <a:spcAft>
          <a:spcPct val="0"/>
        </a:spcAft>
        <a:defRPr sz="3300">
          <a:solidFill>
            <a:srgbClr val="7B9899"/>
          </a:solidFill>
          <a:latin typeface="Georgia" pitchFamily="18" charset="0"/>
          <a:ea typeface="ＭＳ Ｐゴシック" charset="0"/>
        </a:defRPr>
      </a:lvl2pPr>
      <a:lvl3pPr algn="ctr" rtl="0" eaLnBrk="0" fontAlgn="base" hangingPunct="0">
        <a:spcBef>
          <a:spcPct val="0"/>
        </a:spcBef>
        <a:spcAft>
          <a:spcPct val="0"/>
        </a:spcAft>
        <a:defRPr sz="3300">
          <a:solidFill>
            <a:srgbClr val="7B9899"/>
          </a:solidFill>
          <a:latin typeface="Georgia" pitchFamily="18" charset="0"/>
          <a:ea typeface="ＭＳ Ｐゴシック" charset="0"/>
        </a:defRPr>
      </a:lvl3pPr>
      <a:lvl4pPr algn="ctr" rtl="0" eaLnBrk="0" fontAlgn="base" hangingPunct="0">
        <a:spcBef>
          <a:spcPct val="0"/>
        </a:spcBef>
        <a:spcAft>
          <a:spcPct val="0"/>
        </a:spcAft>
        <a:defRPr sz="3300">
          <a:solidFill>
            <a:srgbClr val="7B9899"/>
          </a:solidFill>
          <a:latin typeface="Georgia" pitchFamily="18" charset="0"/>
          <a:ea typeface="ＭＳ Ｐゴシック" charset="0"/>
        </a:defRPr>
      </a:lvl4pPr>
      <a:lvl5pPr algn="ctr" rtl="0" eaLnBrk="0" fontAlgn="base" hangingPunct="0">
        <a:spcBef>
          <a:spcPct val="0"/>
        </a:spcBef>
        <a:spcAft>
          <a:spcPct val="0"/>
        </a:spcAft>
        <a:defRPr sz="3300">
          <a:solidFill>
            <a:srgbClr val="7B9899"/>
          </a:solidFill>
          <a:latin typeface="Georgia" pitchFamily="18" charset="0"/>
          <a:ea typeface="ＭＳ Ｐゴシック"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charset="0"/>
          <a:cs typeface="+mn-cs"/>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charset="0"/>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mn-cs"/>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ＭＳ Ｐゴシック" charset="0"/>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ophia.org/tutorials/data-representation-subsection-of-the-act-science?playlist=act-science-test-prepar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chart" Target="../charts/char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chart" Target="../charts/char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chart" Target="../charts/char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4.jpeg"/><Relationship Id="rId5" Type="http://schemas.microsoft.com/office/2007/relationships/hdphoto" Target="../media/hdphoto2.wdp"/><Relationship Id="rId6" Type="http://schemas.openxmlformats.org/officeDocument/2006/relationships/image" Target="../media/image15.jpeg"/><Relationship Id="rId7"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16.jpeg"/><Relationship Id="rId5" Type="http://schemas.microsoft.com/office/2007/relationships/hdphoto" Target="../media/hdphoto5.wdp"/><Relationship Id="rId6" Type="http://schemas.openxmlformats.org/officeDocument/2006/relationships/image" Target="../media/image15.jpeg"/><Relationship Id="rId7"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sophia.org/tutorials/what-to-expect-on-the-act-science-test?playlist=act-science-test-preparatio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microsoft.com/office/2007/relationships/hdphoto" Target="../media/hdphoto7.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8.wdp"/><Relationship Id="rId4" Type="http://schemas.openxmlformats.org/officeDocument/2006/relationships/image" Target="../media/image21.jpeg"/><Relationship Id="rId5"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 Id="rId3"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 Id="rId3" Type="http://schemas.openxmlformats.org/officeDocument/2006/relationships/image" Target="../media/image1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 Science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156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381000"/>
            <a:ext cx="7772400" cy="1143000"/>
          </a:xfrm>
        </p:spPr>
        <p:txBody>
          <a:bodyPr/>
          <a:lstStyle/>
          <a:p>
            <a:pPr eaLnBrk="1" hangingPunct="1"/>
            <a:r>
              <a:rPr lang="en-US">
                <a:latin typeface="Arial" charset="0"/>
              </a:rPr>
              <a:t>ACT Prep Science</a:t>
            </a:r>
          </a:p>
        </p:txBody>
      </p:sp>
      <p:sp>
        <p:nvSpPr>
          <p:cNvPr id="36867" name="Rectangle 3"/>
          <p:cNvSpPr>
            <a:spLocks noGrp="1" noChangeArrowheads="1"/>
          </p:cNvSpPr>
          <p:nvPr>
            <p:ph type="body" idx="1"/>
          </p:nvPr>
        </p:nvSpPr>
        <p:spPr>
          <a:xfrm>
            <a:off x="685800" y="1752600"/>
            <a:ext cx="7772400" cy="4343400"/>
          </a:xfrm>
        </p:spPr>
        <p:txBody>
          <a:bodyPr/>
          <a:lstStyle/>
          <a:p>
            <a:pPr eaLnBrk="1" hangingPunct="1">
              <a:buClr>
                <a:schemeClr val="folHlink"/>
              </a:buClr>
            </a:pPr>
            <a:r>
              <a:rPr lang="en-US" sz="3600">
                <a:latin typeface="Times New Roman" charset="0"/>
              </a:rPr>
              <a:t>Things to do:</a:t>
            </a:r>
          </a:p>
          <a:p>
            <a:pPr lvl="1" eaLnBrk="1" hangingPunct="1">
              <a:buFont typeface="Wingdings" charset="0"/>
              <a:buChar char="Ø"/>
            </a:pPr>
            <a:r>
              <a:rPr lang="en-US" sz="3200">
                <a:latin typeface="Times New Roman" charset="0"/>
              </a:rPr>
              <a:t> Read carefully</a:t>
            </a:r>
          </a:p>
          <a:p>
            <a:pPr lvl="1" eaLnBrk="1" hangingPunct="1">
              <a:buFont typeface="Wingdings" charset="0"/>
              <a:buChar char="Ø"/>
            </a:pPr>
            <a:r>
              <a:rPr lang="en-US" sz="3200">
                <a:latin typeface="Times New Roman" charset="0"/>
              </a:rPr>
              <a:t> Underline</a:t>
            </a:r>
          </a:p>
          <a:p>
            <a:pPr lvl="1" eaLnBrk="1" hangingPunct="1">
              <a:buFont typeface="Wingdings" charset="0"/>
              <a:buChar char="Ø"/>
            </a:pPr>
            <a:r>
              <a:rPr lang="en-US" sz="3200">
                <a:latin typeface="Times New Roman" charset="0"/>
              </a:rPr>
              <a:t> Make notes in your booklet</a:t>
            </a:r>
          </a:p>
          <a:p>
            <a:pPr lvl="1" eaLnBrk="1" hangingPunct="1">
              <a:buFont typeface="Wingdings" charset="0"/>
              <a:buChar char="Ø"/>
            </a:pPr>
            <a:r>
              <a:rPr lang="en-US" sz="3200">
                <a:latin typeface="Times New Roman" charset="0"/>
              </a:rPr>
              <a:t> Draw conclusions as you are reading</a:t>
            </a:r>
          </a:p>
          <a:p>
            <a:pPr lvl="1" eaLnBrk="1" hangingPunct="1">
              <a:buFont typeface="Wingdings" charset="0"/>
              <a:buChar char="Ø"/>
            </a:pPr>
            <a:r>
              <a:rPr lang="en-US" sz="3200">
                <a:latin typeface="Times New Roman" charset="0"/>
              </a:rPr>
              <a:t> Make sure you understand the question</a:t>
            </a:r>
          </a:p>
          <a:p>
            <a:pPr eaLnBrk="1" hangingPunct="1">
              <a:buFont typeface="Wingdings" charset="0"/>
              <a:buNone/>
            </a:pPr>
            <a:endParaRPr lang="en-US" sz="3600">
              <a:latin typeface="Times New Roman" charset="0"/>
            </a:endParaRPr>
          </a:p>
        </p:txBody>
      </p:sp>
    </p:spTree>
    <p:extLst>
      <p:ext uri="{BB962C8B-B14F-4D97-AF65-F5344CB8AC3E}">
        <p14:creationId xmlns:p14="http://schemas.microsoft.com/office/powerpoint/2010/main" val="100389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4"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Passage Type: </a:t>
            </a:r>
            <a:br>
              <a:rPr lang="en-US" dirty="0" smtClean="0"/>
            </a:br>
            <a:r>
              <a:rPr lang="en-US" dirty="0" smtClean="0"/>
              <a:t>Data Representation</a:t>
            </a:r>
            <a:endParaRPr lang="en-US" dirty="0"/>
          </a:p>
        </p:txBody>
      </p:sp>
      <p:sp>
        <p:nvSpPr>
          <p:cNvPr id="3" name="Subtitle 2"/>
          <p:cNvSpPr>
            <a:spLocks noGrp="1"/>
          </p:cNvSpPr>
          <p:nvPr>
            <p:ph type="subTitle" idx="1"/>
          </p:nvPr>
        </p:nvSpPr>
        <p:spPr/>
        <p:txBody>
          <a:bodyPr>
            <a:normAutofit fontScale="92500" lnSpcReduction="10000"/>
          </a:bodyPr>
          <a:lstStyle/>
          <a:p>
            <a:r>
              <a:rPr lang="en-US" dirty="0">
                <a:hlinkClick r:id="rId2"/>
              </a:rPr>
              <a:t>http://www.sophia.org/tutorials/data-representation-subsection-of-the-act-science?playlist=act-science-test-</a:t>
            </a:r>
            <a:r>
              <a:rPr lang="en-US" dirty="0" smtClean="0">
                <a:hlinkClick r:id="rId2"/>
              </a:rPr>
              <a:t>preparation</a:t>
            </a:r>
            <a:r>
              <a:rPr lang="en-US" dirty="0" smtClean="0"/>
              <a:t> </a:t>
            </a:r>
            <a:endParaRPr lang="en-US" dirty="0"/>
          </a:p>
        </p:txBody>
      </p:sp>
    </p:spTree>
    <p:extLst>
      <p:ext uri="{BB962C8B-B14F-4D97-AF65-F5344CB8AC3E}">
        <p14:creationId xmlns:p14="http://schemas.microsoft.com/office/powerpoint/2010/main" val="100241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pPr eaLnBrk="1" hangingPunct="1"/>
            <a:r>
              <a:rPr lang="en-US" sz="4800" dirty="0">
                <a:latin typeface="Georgia" charset="0"/>
              </a:rPr>
              <a:t>Data Representation </a:t>
            </a:r>
            <a:r>
              <a:rPr lang="en-US" sz="4800" dirty="0" smtClean="0">
                <a:latin typeface="Georgia" charset="0"/>
              </a:rPr>
              <a:t>Characteristics</a:t>
            </a:r>
            <a:endParaRPr lang="en-US" sz="4800" dirty="0">
              <a:latin typeface="Georgia" charset="0"/>
            </a:endParaRPr>
          </a:p>
        </p:txBody>
      </p:sp>
      <p:sp>
        <p:nvSpPr>
          <p:cNvPr id="32771" name="Rectangle 3"/>
          <p:cNvSpPr>
            <a:spLocks noGrp="1"/>
          </p:cNvSpPr>
          <p:nvPr>
            <p:ph type="body" idx="4294967295"/>
          </p:nvPr>
        </p:nvSpPr>
        <p:spPr>
          <a:xfrm>
            <a:off x="362888" y="1882588"/>
            <a:ext cx="7998476" cy="3953436"/>
          </a:xfrm>
        </p:spPr>
        <p:txBody>
          <a:bodyPr>
            <a:noAutofit/>
          </a:bodyPr>
          <a:lstStyle/>
          <a:p>
            <a:r>
              <a:rPr lang="en-US" sz="2800" dirty="0">
                <a:effectLst/>
              </a:rPr>
              <a:t>The passages with only 5 </a:t>
            </a:r>
            <a:r>
              <a:rPr lang="en-US" sz="2800" dirty="0" smtClean="0">
                <a:effectLst/>
              </a:rPr>
              <a:t>questions</a:t>
            </a:r>
            <a:endParaRPr lang="en-US" sz="2800" dirty="0">
              <a:effectLst/>
            </a:endParaRPr>
          </a:p>
          <a:p>
            <a:r>
              <a:rPr lang="en-US" sz="2800" dirty="0">
                <a:effectLst/>
              </a:rPr>
              <a:t>Question types:</a:t>
            </a:r>
          </a:p>
          <a:p>
            <a:pPr marL="0" indent="0">
              <a:buNone/>
            </a:pPr>
            <a:r>
              <a:rPr lang="en-US" sz="2800" dirty="0">
                <a:effectLst/>
              </a:rPr>
              <a:t>·      Graphing trends (using a table and graphing it)</a:t>
            </a:r>
          </a:p>
          <a:p>
            <a:pPr marL="0" indent="0">
              <a:buNone/>
            </a:pPr>
            <a:r>
              <a:rPr lang="en-US" sz="2800" dirty="0">
                <a:effectLst/>
              </a:rPr>
              <a:t>·      Question using just one table</a:t>
            </a:r>
          </a:p>
          <a:p>
            <a:pPr marL="0" indent="0">
              <a:buNone/>
            </a:pPr>
            <a:r>
              <a:rPr lang="en-US" sz="2800" dirty="0">
                <a:effectLst/>
              </a:rPr>
              <a:t>·      Using multiple tables or figures</a:t>
            </a:r>
          </a:p>
          <a:p>
            <a:pPr marL="0" indent="0">
              <a:buNone/>
            </a:pPr>
            <a:r>
              <a:rPr lang="en-US" sz="2800" dirty="0">
                <a:effectLst/>
              </a:rPr>
              <a:t>·      Using inferring</a:t>
            </a:r>
          </a:p>
          <a:p>
            <a:pPr marL="0" indent="0">
              <a:buNone/>
            </a:pPr>
            <a:r>
              <a:rPr lang="en-US" sz="2800" dirty="0">
                <a:effectLst/>
              </a:rPr>
              <a:t>·      Using extrapolation and interpolation</a:t>
            </a:r>
          </a:p>
          <a:p>
            <a:pPr eaLnBrk="1" hangingPunct="1"/>
            <a:endParaRPr lang="en-US" sz="2800" dirty="0">
              <a:latin typeface="Georgia" charset="0"/>
            </a:endParaRPr>
          </a:p>
        </p:txBody>
      </p:sp>
    </p:spTree>
    <p:extLst>
      <p:ext uri="{BB962C8B-B14F-4D97-AF65-F5344CB8AC3E}">
        <p14:creationId xmlns:p14="http://schemas.microsoft.com/office/powerpoint/2010/main" val="33370707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pPr eaLnBrk="1" hangingPunct="1"/>
            <a:r>
              <a:rPr lang="en-US" sz="4800" dirty="0">
                <a:latin typeface="Georgia" charset="0"/>
              </a:rPr>
              <a:t>Data Representation Strategies</a:t>
            </a:r>
          </a:p>
        </p:txBody>
      </p:sp>
      <p:sp>
        <p:nvSpPr>
          <p:cNvPr id="32771" name="Rectangle 3"/>
          <p:cNvSpPr>
            <a:spLocks noGrp="1"/>
          </p:cNvSpPr>
          <p:nvPr>
            <p:ph type="body" idx="4294967295"/>
          </p:nvPr>
        </p:nvSpPr>
        <p:spPr/>
        <p:txBody>
          <a:bodyPr/>
          <a:lstStyle/>
          <a:p>
            <a:pPr eaLnBrk="1" hangingPunct="1"/>
            <a:r>
              <a:rPr lang="en-US">
                <a:latin typeface="Georgia" charset="0"/>
              </a:rPr>
              <a:t>Graphs will always be to scale</a:t>
            </a:r>
          </a:p>
          <a:p>
            <a:pPr eaLnBrk="1" hangingPunct="1"/>
            <a:r>
              <a:rPr lang="en-US">
                <a:latin typeface="Georgia" charset="0"/>
              </a:rPr>
              <a:t>You can save considerable time by reviewing the graphs and charts visually without necessarily reading the actual numbers</a:t>
            </a:r>
          </a:p>
          <a:p>
            <a:pPr lvl="1" eaLnBrk="1" hangingPunct="1"/>
            <a:r>
              <a:rPr lang="en-US">
                <a:latin typeface="Georgia" charset="0"/>
              </a:rPr>
              <a:t>E.g. in most cases, a taller column will correspond to a greater amount than a shorter column.  </a:t>
            </a:r>
          </a:p>
          <a:p>
            <a:pPr lvl="1" eaLnBrk="1" hangingPunct="1"/>
            <a:r>
              <a:rPr lang="en-US">
                <a:latin typeface="Georgia" charset="0"/>
              </a:rPr>
              <a:t>This may be all you need to know!</a:t>
            </a:r>
          </a:p>
        </p:txBody>
      </p:sp>
    </p:spTree>
    <p:extLst>
      <p:ext uri="{BB962C8B-B14F-4D97-AF65-F5344CB8AC3E}">
        <p14:creationId xmlns:p14="http://schemas.microsoft.com/office/powerpoint/2010/main" val="23674604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pPr eaLnBrk="1" hangingPunct="1"/>
            <a:r>
              <a:rPr lang="en-US">
                <a:latin typeface="Georgia" charset="0"/>
              </a:rPr>
              <a:t>Graph Reading Strategies</a:t>
            </a:r>
          </a:p>
        </p:txBody>
      </p:sp>
      <p:sp>
        <p:nvSpPr>
          <p:cNvPr id="33795" name="Rectangle 3"/>
          <p:cNvSpPr>
            <a:spLocks noGrp="1"/>
          </p:cNvSpPr>
          <p:nvPr>
            <p:ph type="body" idx="4294967295"/>
          </p:nvPr>
        </p:nvSpPr>
        <p:spPr/>
        <p:txBody>
          <a:bodyPr/>
          <a:lstStyle/>
          <a:p>
            <a:pPr eaLnBrk="1" hangingPunct="1"/>
            <a:r>
              <a:rPr lang="en-US">
                <a:latin typeface="Georgia" charset="0"/>
              </a:rPr>
              <a:t>1. Summarize the main point of the graph or chart – read the main title or description.</a:t>
            </a:r>
          </a:p>
          <a:p>
            <a:pPr eaLnBrk="1" hangingPunct="1"/>
            <a:r>
              <a:rPr lang="en-US">
                <a:latin typeface="Georgia" charset="0"/>
              </a:rPr>
              <a:t>2. Preview the graph or chart – read the description of the axes and note the units used (as well as their scale!)</a:t>
            </a:r>
          </a:p>
          <a:p>
            <a:pPr eaLnBrk="1" hangingPunct="1"/>
            <a:r>
              <a:rPr lang="en-US">
                <a:latin typeface="Georgia" charset="0"/>
              </a:rPr>
              <a:t>3. Quickly summarize and preview – the items will lead back to the actual relevant information. </a:t>
            </a:r>
          </a:p>
        </p:txBody>
      </p:sp>
    </p:spTree>
    <p:extLst>
      <p:ext uri="{BB962C8B-B14F-4D97-AF65-F5344CB8AC3E}">
        <p14:creationId xmlns:p14="http://schemas.microsoft.com/office/powerpoint/2010/main" val="34281702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pPr eaLnBrk="1" hangingPunct="1"/>
            <a:r>
              <a:rPr lang="en-US" dirty="0" smtClean="0">
                <a:latin typeface="Georgia" charset="0"/>
              </a:rPr>
              <a:t>Tables</a:t>
            </a:r>
            <a:endParaRPr lang="en-US" dirty="0">
              <a:latin typeface="Georgia" charset="0"/>
            </a:endParaRPr>
          </a:p>
        </p:txBody>
      </p:sp>
      <p:sp>
        <p:nvSpPr>
          <p:cNvPr id="34819" name="Rectangle 3"/>
          <p:cNvSpPr>
            <a:spLocks noGrp="1"/>
          </p:cNvSpPr>
          <p:nvPr>
            <p:ph type="body" idx="4294967295"/>
          </p:nvPr>
        </p:nvSpPr>
        <p:spPr/>
        <p:txBody>
          <a:bodyPr>
            <a:normAutofit/>
          </a:bodyPr>
          <a:lstStyle/>
          <a:p>
            <a:pPr eaLnBrk="1" hangingPunct="1">
              <a:lnSpc>
                <a:spcPct val="80000"/>
              </a:lnSpc>
            </a:pPr>
            <a:r>
              <a:rPr lang="en-US" sz="2300" dirty="0">
                <a:latin typeface="Georgia" charset="0"/>
              </a:rPr>
              <a:t>Questions about tables may refer to specific rows or columns, and they may ask about the general trends or applications of all the material in a table.</a:t>
            </a:r>
          </a:p>
          <a:p>
            <a:pPr eaLnBrk="1" hangingPunct="1">
              <a:lnSpc>
                <a:spcPct val="80000"/>
              </a:lnSpc>
            </a:pPr>
            <a:r>
              <a:rPr lang="en-US" sz="2300" dirty="0">
                <a:latin typeface="Georgia" charset="0"/>
              </a:rPr>
              <a:t>The first step of understanding a table is to understand the nature of the experiment, how it is set up, and how the data is </a:t>
            </a:r>
            <a:r>
              <a:rPr lang="en-US" sz="2300" dirty="0" smtClean="0">
                <a:latin typeface="Georgia" charset="0"/>
              </a:rPr>
              <a:t>arranged</a:t>
            </a:r>
          </a:p>
          <a:p>
            <a:pPr eaLnBrk="1" hangingPunct="1">
              <a:lnSpc>
                <a:spcPct val="80000"/>
              </a:lnSpc>
            </a:pPr>
            <a:r>
              <a:rPr lang="en-US" sz="2300" dirty="0" smtClean="0">
                <a:latin typeface="Georgia" charset="0"/>
              </a:rPr>
              <a:t>The </a:t>
            </a:r>
            <a:r>
              <a:rPr lang="en-US" sz="2300" dirty="0">
                <a:latin typeface="Georgia" charset="0"/>
              </a:rPr>
              <a:t>second step is to recognize trends (next slide)</a:t>
            </a:r>
          </a:p>
        </p:txBody>
      </p:sp>
    </p:spTree>
    <p:extLst>
      <p:ext uri="{BB962C8B-B14F-4D97-AF65-F5344CB8AC3E}">
        <p14:creationId xmlns:p14="http://schemas.microsoft.com/office/powerpoint/2010/main" val="33458159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pPr eaLnBrk="1" hangingPunct="1"/>
            <a:r>
              <a:rPr lang="en-US">
                <a:latin typeface="Georgia" charset="0"/>
              </a:rPr>
              <a:t>Trends</a:t>
            </a:r>
          </a:p>
        </p:txBody>
      </p:sp>
      <p:sp>
        <p:nvSpPr>
          <p:cNvPr id="35843" name="Rectangle 3"/>
          <p:cNvSpPr>
            <a:spLocks noGrp="1"/>
          </p:cNvSpPr>
          <p:nvPr>
            <p:ph type="body" idx="4294967295"/>
          </p:nvPr>
        </p:nvSpPr>
        <p:spPr/>
        <p:txBody>
          <a:bodyPr>
            <a:normAutofit/>
          </a:bodyPr>
          <a:lstStyle/>
          <a:p>
            <a:pPr eaLnBrk="1" hangingPunct="1"/>
            <a:r>
              <a:rPr lang="en-US" dirty="0">
                <a:latin typeface="Georgia" charset="0"/>
              </a:rPr>
              <a:t>Typical questions ask for predictions of what will happen if particular variables are changed in the experiment or for comparison of the results of two or more trials. </a:t>
            </a:r>
          </a:p>
          <a:p>
            <a:pPr lvl="1" eaLnBrk="1" hangingPunct="1"/>
            <a:r>
              <a:rPr lang="en-US" i="1" u="sng" dirty="0" smtClean="0">
                <a:latin typeface="Georgia" charset="0"/>
              </a:rPr>
              <a:t>Be </a:t>
            </a:r>
            <a:r>
              <a:rPr lang="en-US" i="1" u="sng" dirty="0">
                <a:latin typeface="Georgia" charset="0"/>
              </a:rPr>
              <a:t>careful not to make unsupported </a:t>
            </a:r>
            <a:r>
              <a:rPr lang="en-US" i="1" u="sng" dirty="0" smtClean="0">
                <a:latin typeface="Georgia" charset="0"/>
              </a:rPr>
              <a:t>assumptions!</a:t>
            </a:r>
            <a:endParaRPr lang="en-US" i="1" u="sng" dirty="0">
              <a:latin typeface="Georgia" charset="0"/>
            </a:endParaRPr>
          </a:p>
          <a:p>
            <a:pPr lvl="1" eaLnBrk="1" hangingPunct="1"/>
            <a:endParaRPr lang="en-US" i="1" dirty="0">
              <a:latin typeface="Georgia" charset="0"/>
            </a:endParaRPr>
          </a:p>
        </p:txBody>
      </p:sp>
    </p:spTree>
    <p:extLst>
      <p:ext uri="{BB962C8B-B14F-4D97-AF65-F5344CB8AC3E}">
        <p14:creationId xmlns:p14="http://schemas.microsoft.com/office/powerpoint/2010/main" val="4206405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pPr eaLnBrk="1" hangingPunct="1"/>
            <a:r>
              <a:rPr lang="en-US">
                <a:latin typeface="Georgia" charset="0"/>
              </a:rPr>
              <a:t>Drawing Conclusions</a:t>
            </a:r>
          </a:p>
        </p:txBody>
      </p:sp>
      <p:sp>
        <p:nvSpPr>
          <p:cNvPr id="36867" name="Rectangle 3"/>
          <p:cNvSpPr>
            <a:spLocks noGrp="1"/>
          </p:cNvSpPr>
          <p:nvPr>
            <p:ph type="body" idx="4294967295"/>
          </p:nvPr>
        </p:nvSpPr>
        <p:spPr/>
        <p:txBody>
          <a:bodyPr>
            <a:normAutofit/>
          </a:bodyPr>
          <a:lstStyle/>
          <a:p>
            <a:pPr eaLnBrk="1" hangingPunct="1"/>
            <a:r>
              <a:rPr lang="en-US" dirty="0">
                <a:latin typeface="Georgia" charset="0"/>
              </a:rPr>
              <a:t>The third step is to draw conclusions.</a:t>
            </a:r>
          </a:p>
          <a:p>
            <a:pPr eaLnBrk="1" hangingPunct="1"/>
            <a:r>
              <a:rPr lang="en-US" dirty="0">
                <a:latin typeface="Georgia" charset="0"/>
              </a:rPr>
              <a:t>Avoid conclusions that are not supported by the data</a:t>
            </a:r>
            <a:r>
              <a:rPr lang="en-US" dirty="0" smtClean="0">
                <a:latin typeface="Georgia" charset="0"/>
              </a:rPr>
              <a:t>!</a:t>
            </a:r>
            <a:endParaRPr lang="en-US" dirty="0">
              <a:latin typeface="Georgia" charset="0"/>
            </a:endParaRPr>
          </a:p>
        </p:txBody>
      </p:sp>
    </p:spTree>
    <p:extLst>
      <p:ext uri="{BB962C8B-B14F-4D97-AF65-F5344CB8AC3E}">
        <p14:creationId xmlns:p14="http://schemas.microsoft.com/office/powerpoint/2010/main" val="29956176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pPr eaLnBrk="1" hangingPunct="1"/>
            <a:r>
              <a:rPr lang="en-US" sz="2900">
                <a:latin typeface="Georgia" charset="0"/>
              </a:rPr>
              <a:t>Examples of Data Representation on the ACT</a:t>
            </a:r>
          </a:p>
        </p:txBody>
      </p:sp>
      <p:sp>
        <p:nvSpPr>
          <p:cNvPr id="37891" name="Rectangle 3"/>
          <p:cNvSpPr>
            <a:spLocks noGrp="1"/>
          </p:cNvSpPr>
          <p:nvPr>
            <p:ph type="body" idx="4294967295"/>
          </p:nvPr>
        </p:nvSpPr>
        <p:spPr/>
        <p:txBody>
          <a:bodyPr>
            <a:normAutofit fontScale="70000" lnSpcReduction="20000"/>
          </a:bodyPr>
          <a:lstStyle/>
          <a:p>
            <a:pPr eaLnBrk="1" hangingPunct="1">
              <a:lnSpc>
                <a:spcPct val="80000"/>
              </a:lnSpc>
            </a:pPr>
            <a:r>
              <a:rPr lang="en-US" sz="2300" i="1">
                <a:latin typeface="Georgia" charset="0"/>
              </a:rPr>
              <a:t>Select a conclusion that can be supported by fig 1</a:t>
            </a:r>
          </a:p>
          <a:p>
            <a:pPr eaLnBrk="1" hangingPunct="1">
              <a:lnSpc>
                <a:spcPct val="80000"/>
              </a:lnSpc>
            </a:pPr>
            <a:r>
              <a:rPr lang="en-US" sz="2300" i="1">
                <a:latin typeface="Georgia" charset="0"/>
              </a:rPr>
              <a:t>Determine what the slope of a given line represents in fig 2</a:t>
            </a:r>
          </a:p>
          <a:p>
            <a:pPr eaLnBrk="1" hangingPunct="1">
              <a:lnSpc>
                <a:spcPct val="80000"/>
              </a:lnSpc>
            </a:pPr>
            <a:r>
              <a:rPr lang="en-US" sz="2300" i="1">
                <a:latin typeface="Georgia" charset="0"/>
              </a:rPr>
              <a:t>Predict the results given an assumption or a new situation.</a:t>
            </a:r>
          </a:p>
          <a:p>
            <a:pPr eaLnBrk="1" hangingPunct="1">
              <a:lnSpc>
                <a:spcPct val="80000"/>
              </a:lnSpc>
            </a:pPr>
            <a:r>
              <a:rPr lang="en-US" sz="2300" i="1">
                <a:latin typeface="Georgia" charset="0"/>
              </a:rPr>
              <a:t>Select a statement that is best supported by the data represented in graph 1</a:t>
            </a:r>
          </a:p>
          <a:p>
            <a:pPr eaLnBrk="1" hangingPunct="1">
              <a:lnSpc>
                <a:spcPct val="80000"/>
              </a:lnSpc>
            </a:pPr>
            <a:r>
              <a:rPr lang="en-US" sz="2300" i="1">
                <a:latin typeface="Georgia" charset="0"/>
              </a:rPr>
              <a:t>Determine the results based on the difference of time or location. </a:t>
            </a:r>
          </a:p>
          <a:p>
            <a:pPr eaLnBrk="1" hangingPunct="1">
              <a:lnSpc>
                <a:spcPct val="80000"/>
              </a:lnSpc>
            </a:pPr>
            <a:r>
              <a:rPr lang="en-US" sz="2300" i="1">
                <a:latin typeface="Georgia" charset="0"/>
              </a:rPr>
              <a:t>Determine the relationship between two variables.</a:t>
            </a:r>
          </a:p>
          <a:p>
            <a:pPr eaLnBrk="1" hangingPunct="1">
              <a:lnSpc>
                <a:spcPct val="80000"/>
              </a:lnSpc>
            </a:pPr>
            <a:r>
              <a:rPr lang="en-US" sz="2300" i="1">
                <a:latin typeface="Georgia" charset="0"/>
              </a:rPr>
              <a:t>Determine which conclusion is NOT consistent with the information given in graph 2</a:t>
            </a:r>
          </a:p>
          <a:p>
            <a:pPr eaLnBrk="1" hangingPunct="1">
              <a:lnSpc>
                <a:spcPct val="80000"/>
              </a:lnSpc>
            </a:pPr>
            <a:r>
              <a:rPr lang="en-US" sz="2300" i="1">
                <a:latin typeface="Georgia" charset="0"/>
              </a:rPr>
              <a:t>Select an explanation for a given outcome</a:t>
            </a:r>
          </a:p>
          <a:p>
            <a:pPr eaLnBrk="1" hangingPunct="1">
              <a:lnSpc>
                <a:spcPct val="80000"/>
              </a:lnSpc>
            </a:pPr>
            <a:r>
              <a:rPr lang="en-US" sz="2300" i="1">
                <a:latin typeface="Georgia" charset="0"/>
              </a:rPr>
              <a:t>Identify the LEAST significant assumption made when determining a particular outcome. </a:t>
            </a:r>
          </a:p>
        </p:txBody>
      </p:sp>
    </p:spTree>
    <p:extLst>
      <p:ext uri="{BB962C8B-B14F-4D97-AF65-F5344CB8AC3E}">
        <p14:creationId xmlns:p14="http://schemas.microsoft.com/office/powerpoint/2010/main" val="39281144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a:solidFill>
                  <a:srgbClr val="7B9899"/>
                </a:solidFill>
                <a:latin typeface="Georgia" charset="0"/>
              </a:rPr>
              <a:t>Passage </a:t>
            </a:r>
            <a:r>
              <a:rPr lang="en-US" dirty="0" smtClean="0">
                <a:solidFill>
                  <a:srgbClr val="7B9899"/>
                </a:solidFill>
                <a:latin typeface="Georgia" charset="0"/>
              </a:rPr>
              <a:t>Practice</a:t>
            </a:r>
            <a:endParaRPr lang="en-US" dirty="0">
              <a:solidFill>
                <a:srgbClr val="7B9899"/>
              </a:solidFill>
              <a:latin typeface="Georgia" charset="0"/>
            </a:endParaRPr>
          </a:p>
        </p:txBody>
      </p:sp>
      <p:graphicFrame>
        <p:nvGraphicFramePr>
          <p:cNvPr id="6" name="Content Placeholder 5"/>
          <p:cNvGraphicFramePr>
            <a:graphicFrameLocks noGrp="1"/>
          </p:cNvGraphicFramePr>
          <p:nvPr>
            <p:ph sz="quarter" idx="1"/>
          </p:nvPr>
        </p:nvGraphicFramePr>
        <p:xfrm>
          <a:off x="301625" y="1527174"/>
          <a:ext cx="8504238"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25604" name="TextBox 6"/>
          <p:cNvSpPr txBox="1">
            <a:spLocks noChangeArrowheads="1"/>
          </p:cNvSpPr>
          <p:nvPr/>
        </p:nvSpPr>
        <p:spPr bwMode="auto">
          <a:xfrm>
            <a:off x="228600" y="1447800"/>
            <a:ext cx="2590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fontAlgn="base" hangingPunct="1">
              <a:spcBef>
                <a:spcPct val="0"/>
              </a:spcBef>
              <a:spcAft>
                <a:spcPct val="0"/>
              </a:spcAft>
            </a:pPr>
            <a:r>
              <a:rPr lang="en-US">
                <a:solidFill>
                  <a:prstClr val="black"/>
                </a:solidFill>
                <a:latin typeface="Georgia" charset="0"/>
              </a:rPr>
              <a:t>The kinetic energy of an object with mass </a:t>
            </a:r>
            <a:r>
              <a:rPr lang="en-US" i="1">
                <a:solidFill>
                  <a:prstClr val="black"/>
                </a:solidFill>
                <a:latin typeface="Georgia" charset="0"/>
              </a:rPr>
              <a:t>m</a:t>
            </a:r>
            <a:r>
              <a:rPr lang="en-US">
                <a:solidFill>
                  <a:prstClr val="black"/>
                </a:solidFill>
                <a:latin typeface="Georgia" charset="0"/>
              </a:rPr>
              <a:t> (measured in grams) after a fall from height </a:t>
            </a:r>
            <a:r>
              <a:rPr lang="en-US" i="1">
                <a:solidFill>
                  <a:prstClr val="black"/>
                </a:solidFill>
                <a:latin typeface="Georgia" charset="0"/>
              </a:rPr>
              <a:t>h </a:t>
            </a:r>
            <a:r>
              <a:rPr lang="en-US">
                <a:solidFill>
                  <a:prstClr val="black"/>
                </a:solidFill>
                <a:latin typeface="Georgia" charset="0"/>
              </a:rPr>
              <a:t>(measured in centimeters) was recorded for different heights.  A graph was made representing the kinetic energy vs. height. </a:t>
            </a:r>
          </a:p>
        </p:txBody>
      </p:sp>
    </p:spTree>
    <p:extLst>
      <p:ext uri="{BB962C8B-B14F-4D97-AF65-F5344CB8AC3E}">
        <p14:creationId xmlns:p14="http://schemas.microsoft.com/office/powerpoint/2010/main" val="24329524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solidFill>
                  <a:srgbClr val="FF1AFF"/>
                </a:solidFill>
                <a:latin typeface="Georgia" charset="0"/>
              </a:rPr>
              <a:t>ACT Test Prep</a:t>
            </a:r>
            <a:endParaRPr lang="en-US" dirty="0">
              <a:solidFill>
                <a:srgbClr val="FF1AFF"/>
              </a:solidFill>
              <a:latin typeface="Georgia" charset="0"/>
            </a:endParaRPr>
          </a:p>
        </p:txBody>
      </p:sp>
      <p:sp>
        <p:nvSpPr>
          <p:cNvPr id="16387" name="Content Placeholder 2"/>
          <p:cNvSpPr>
            <a:spLocks noGrp="1"/>
          </p:cNvSpPr>
          <p:nvPr>
            <p:ph sz="quarter" idx="1"/>
          </p:nvPr>
        </p:nvSpPr>
        <p:spPr>
          <a:xfrm>
            <a:off x="301625" y="1527175"/>
            <a:ext cx="8504238" cy="4572000"/>
          </a:xfrm>
        </p:spPr>
        <p:txBody>
          <a:bodyPr/>
          <a:lstStyle/>
          <a:p>
            <a:pPr eaLnBrk="1" hangingPunct="1"/>
            <a:r>
              <a:rPr lang="en-US">
                <a:latin typeface="Georgia" charset="0"/>
              </a:rPr>
              <a:t>Goals – </a:t>
            </a:r>
          </a:p>
          <a:p>
            <a:pPr lvl="1" eaLnBrk="1" hangingPunct="1"/>
            <a:r>
              <a:rPr lang="en-US">
                <a:latin typeface="Georgia" charset="0"/>
              </a:rPr>
              <a:t>1. Become familiar with many of the concepts that are tested on the official test</a:t>
            </a:r>
          </a:p>
          <a:p>
            <a:pPr lvl="1" eaLnBrk="1" hangingPunct="1"/>
            <a:r>
              <a:rPr lang="en-US">
                <a:latin typeface="Georgia" charset="0"/>
              </a:rPr>
              <a:t>2. Be able to target the item-types that you are best equipped to answer.</a:t>
            </a:r>
          </a:p>
          <a:p>
            <a:pPr lvl="2" eaLnBrk="1" hangingPunct="1"/>
            <a:r>
              <a:rPr lang="en-US">
                <a:latin typeface="Georgia" charset="0"/>
              </a:rPr>
              <a:t>i.e. there are always the same </a:t>
            </a:r>
            <a:r>
              <a:rPr lang="ja-JP" altLang="en-US">
                <a:latin typeface="Georgia" charset="0"/>
              </a:rPr>
              <a:t>“</a:t>
            </a:r>
            <a:r>
              <a:rPr lang="en-US">
                <a:latin typeface="Georgia" charset="0"/>
              </a:rPr>
              <a:t>kinds</a:t>
            </a:r>
            <a:r>
              <a:rPr lang="ja-JP" altLang="en-US">
                <a:latin typeface="Georgia" charset="0"/>
              </a:rPr>
              <a:t>”</a:t>
            </a:r>
            <a:r>
              <a:rPr lang="en-US">
                <a:latin typeface="Georgia" charset="0"/>
              </a:rPr>
              <a:t> of questions on the ACT – know your strengths and your areas for improvement. </a:t>
            </a:r>
          </a:p>
        </p:txBody>
      </p:sp>
    </p:spTree>
    <p:extLst>
      <p:ext uri="{BB962C8B-B14F-4D97-AF65-F5344CB8AC3E}">
        <p14:creationId xmlns:p14="http://schemas.microsoft.com/office/powerpoint/2010/main" val="22719188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solidFill>
                  <a:srgbClr val="7B9899"/>
                </a:solidFill>
                <a:latin typeface="Georgia" charset="0"/>
              </a:rPr>
              <a:t>Passage I, Question 1. </a:t>
            </a:r>
          </a:p>
        </p:txBody>
      </p:sp>
      <p:graphicFrame>
        <p:nvGraphicFramePr>
          <p:cNvPr id="6" name="Content Placeholder 5"/>
          <p:cNvGraphicFramePr>
            <a:graphicFrameLocks noGrp="1"/>
          </p:cNvGraphicFramePr>
          <p:nvPr>
            <p:ph sz="quarter" idx="1"/>
          </p:nvPr>
        </p:nvGraphicFramePr>
        <p:xfrm>
          <a:off x="301625" y="1527174"/>
          <a:ext cx="8504238"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26628" name="TextBox 6"/>
          <p:cNvSpPr txBox="1">
            <a:spLocks noChangeArrowheads="1"/>
          </p:cNvSpPr>
          <p:nvPr/>
        </p:nvSpPr>
        <p:spPr bwMode="auto">
          <a:xfrm>
            <a:off x="228600" y="1447800"/>
            <a:ext cx="2590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Arial" charset="0"/>
              </a:defRPr>
            </a:lvl1pPr>
            <a:lvl2pPr marL="800100" indent="-34290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fontAlgn="base" hangingPunct="1">
              <a:spcBef>
                <a:spcPct val="0"/>
              </a:spcBef>
              <a:spcAft>
                <a:spcPct val="0"/>
              </a:spcAft>
              <a:buFontTx/>
              <a:buAutoNum type="arabicPeriod"/>
            </a:pPr>
            <a:r>
              <a:rPr lang="en-US">
                <a:solidFill>
                  <a:prstClr val="black"/>
                </a:solidFill>
                <a:latin typeface="Georgia" charset="0"/>
              </a:rPr>
              <a:t>If the kinetic energy is given in units of  g * cm</a:t>
            </a:r>
            <a:r>
              <a:rPr lang="en-US" baseline="30000">
                <a:solidFill>
                  <a:prstClr val="black"/>
                </a:solidFill>
                <a:latin typeface="Georgia" charset="0"/>
              </a:rPr>
              <a:t>2</a:t>
            </a:r>
            <a:r>
              <a:rPr lang="en-US">
                <a:solidFill>
                  <a:prstClr val="black"/>
                </a:solidFill>
                <a:latin typeface="Georgia" charset="0"/>
              </a:rPr>
              <a:t> / s</a:t>
            </a:r>
            <a:r>
              <a:rPr lang="en-US" baseline="30000">
                <a:solidFill>
                  <a:prstClr val="black"/>
                </a:solidFill>
                <a:latin typeface="Georgia" charset="0"/>
              </a:rPr>
              <a:t>2 </a:t>
            </a:r>
            <a:r>
              <a:rPr lang="en-US">
                <a:solidFill>
                  <a:prstClr val="black"/>
                </a:solidFill>
                <a:latin typeface="Georgia" charset="0"/>
              </a:rPr>
              <a:t> , what units must the slope have?</a:t>
            </a:r>
          </a:p>
          <a:p>
            <a:pPr lvl="1" defTabSz="914400" eaLnBrk="1" fontAlgn="base" hangingPunct="1">
              <a:spcBef>
                <a:spcPct val="0"/>
              </a:spcBef>
              <a:spcAft>
                <a:spcPct val="0"/>
              </a:spcAft>
              <a:buFont typeface="Georgia" charset="0"/>
              <a:buAutoNum type="alphaUcPeriod"/>
            </a:pPr>
            <a:r>
              <a:rPr lang="en-US">
                <a:solidFill>
                  <a:prstClr val="black"/>
                </a:solidFill>
                <a:latin typeface="Georgia" charset="0"/>
                <a:ea typeface="ＭＳ Ｐゴシック" charset="0"/>
              </a:rPr>
              <a:t>g * cm/s</a:t>
            </a:r>
          </a:p>
          <a:p>
            <a:pPr lvl="1" defTabSz="914400" eaLnBrk="1" fontAlgn="base" hangingPunct="1">
              <a:spcBef>
                <a:spcPct val="0"/>
              </a:spcBef>
              <a:spcAft>
                <a:spcPct val="0"/>
              </a:spcAft>
              <a:buFont typeface="Georgia" charset="0"/>
              <a:buAutoNum type="alphaUcPeriod"/>
            </a:pPr>
            <a:r>
              <a:rPr lang="en-US">
                <a:solidFill>
                  <a:prstClr val="black"/>
                </a:solidFill>
                <a:latin typeface="Georgia" charset="0"/>
                <a:ea typeface="ＭＳ Ｐゴシック" charset="0"/>
              </a:rPr>
              <a:t>g * cm/s</a:t>
            </a:r>
            <a:r>
              <a:rPr lang="en-US" baseline="30000">
                <a:solidFill>
                  <a:prstClr val="black"/>
                </a:solidFill>
                <a:latin typeface="Georgia" charset="0"/>
                <a:ea typeface="ＭＳ Ｐゴシック" charset="0"/>
              </a:rPr>
              <a:t>2 </a:t>
            </a:r>
          </a:p>
          <a:p>
            <a:pPr lvl="1" defTabSz="914400" eaLnBrk="1" fontAlgn="base" hangingPunct="1">
              <a:spcBef>
                <a:spcPct val="0"/>
              </a:spcBef>
              <a:spcAft>
                <a:spcPct val="0"/>
              </a:spcAft>
              <a:buFont typeface="Georgia" charset="0"/>
              <a:buAutoNum type="alphaUcPeriod"/>
            </a:pPr>
            <a:r>
              <a:rPr lang="en-US">
                <a:solidFill>
                  <a:prstClr val="black"/>
                </a:solidFill>
                <a:latin typeface="Georgia" charset="0"/>
                <a:ea typeface="ＭＳ Ｐゴシック" charset="0"/>
              </a:rPr>
              <a:t>g * cm/g</a:t>
            </a:r>
          </a:p>
          <a:p>
            <a:pPr lvl="1" defTabSz="914400" eaLnBrk="1" fontAlgn="base" hangingPunct="1">
              <a:spcBef>
                <a:spcPct val="0"/>
              </a:spcBef>
              <a:spcAft>
                <a:spcPct val="0"/>
              </a:spcAft>
              <a:buFont typeface="Georgia" charset="0"/>
              <a:buAutoNum type="alphaUcPeriod"/>
            </a:pPr>
            <a:r>
              <a:rPr lang="en-US">
                <a:solidFill>
                  <a:prstClr val="black"/>
                </a:solidFill>
                <a:latin typeface="Georgia" charset="0"/>
                <a:ea typeface="ＭＳ Ｐゴシック" charset="0"/>
              </a:rPr>
              <a:t> s</a:t>
            </a:r>
            <a:r>
              <a:rPr lang="en-US" baseline="30000">
                <a:solidFill>
                  <a:prstClr val="black"/>
                </a:solidFill>
                <a:latin typeface="Georgia" charset="0"/>
                <a:ea typeface="ＭＳ Ｐゴシック" charset="0"/>
              </a:rPr>
              <a:t>2 </a:t>
            </a:r>
            <a:r>
              <a:rPr lang="en-US">
                <a:solidFill>
                  <a:prstClr val="black"/>
                </a:solidFill>
                <a:latin typeface="Georgia" charset="0"/>
                <a:ea typeface="ＭＳ Ｐゴシック" charset="0"/>
              </a:rPr>
              <a:t> / (g * cm)</a:t>
            </a:r>
          </a:p>
          <a:p>
            <a:pPr defTabSz="914400" eaLnBrk="1" fontAlgn="base" hangingPunct="1">
              <a:spcBef>
                <a:spcPct val="0"/>
              </a:spcBef>
              <a:spcAft>
                <a:spcPct val="0"/>
              </a:spcAft>
              <a:buFontTx/>
              <a:buAutoNum type="arabicPeriod"/>
            </a:pPr>
            <a:endParaRPr lang="en-US">
              <a:solidFill>
                <a:prstClr val="black"/>
              </a:solidFill>
              <a:latin typeface="Georgia" charset="0"/>
            </a:endParaRPr>
          </a:p>
        </p:txBody>
      </p:sp>
    </p:spTree>
    <p:extLst>
      <p:ext uri="{BB962C8B-B14F-4D97-AF65-F5344CB8AC3E}">
        <p14:creationId xmlns:p14="http://schemas.microsoft.com/office/powerpoint/2010/main" val="21464864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solidFill>
                  <a:srgbClr val="7B9899"/>
                </a:solidFill>
                <a:latin typeface="Georgia" charset="0"/>
              </a:rPr>
              <a:t>Passage I, Question 2. </a:t>
            </a:r>
          </a:p>
        </p:txBody>
      </p:sp>
      <p:graphicFrame>
        <p:nvGraphicFramePr>
          <p:cNvPr id="6" name="Content Placeholder 5"/>
          <p:cNvGraphicFramePr>
            <a:graphicFrameLocks noGrp="1"/>
          </p:cNvGraphicFramePr>
          <p:nvPr>
            <p:ph sz="quarter" idx="1"/>
          </p:nvPr>
        </p:nvGraphicFramePr>
        <p:xfrm>
          <a:off x="301625" y="1527174"/>
          <a:ext cx="8504238"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27652" name="TextBox 6"/>
          <p:cNvSpPr txBox="1">
            <a:spLocks noChangeArrowheads="1"/>
          </p:cNvSpPr>
          <p:nvPr/>
        </p:nvSpPr>
        <p:spPr bwMode="auto">
          <a:xfrm>
            <a:off x="228600" y="1447800"/>
            <a:ext cx="2743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fontAlgn="base" hangingPunct="1">
              <a:spcBef>
                <a:spcPct val="0"/>
              </a:spcBef>
              <a:spcAft>
                <a:spcPct val="0"/>
              </a:spcAft>
            </a:pPr>
            <a:r>
              <a:rPr lang="en-US">
                <a:solidFill>
                  <a:prstClr val="black"/>
                </a:solidFill>
                <a:latin typeface="Georgia" charset="0"/>
              </a:rPr>
              <a:t>2.	It is discovered that if we redo the experiment with an object with twice the mass, the kinetic energy obtained for every height is doubled.  The slope of the new set of experiments can be obtained by doing what to the old slope?</a:t>
            </a:r>
          </a:p>
          <a:p>
            <a:pPr defTabSz="914400" eaLnBrk="1" fontAlgn="base" hangingPunct="1">
              <a:spcBef>
                <a:spcPct val="0"/>
              </a:spcBef>
              <a:spcAft>
                <a:spcPct val="0"/>
              </a:spcAft>
              <a:buFont typeface="Georgia" charset="0"/>
              <a:buAutoNum type="alphaUcPeriod"/>
            </a:pPr>
            <a:r>
              <a:rPr lang="en-US">
                <a:solidFill>
                  <a:prstClr val="black"/>
                </a:solidFill>
                <a:latin typeface="Georgia" charset="0"/>
              </a:rPr>
              <a:t>Multiplying by 2</a:t>
            </a:r>
          </a:p>
          <a:p>
            <a:pPr defTabSz="914400" eaLnBrk="1" fontAlgn="base" hangingPunct="1">
              <a:spcBef>
                <a:spcPct val="0"/>
              </a:spcBef>
              <a:spcAft>
                <a:spcPct val="0"/>
              </a:spcAft>
              <a:buFont typeface="Georgia" charset="0"/>
              <a:buAutoNum type="alphaUcPeriod"/>
            </a:pPr>
            <a:r>
              <a:rPr lang="en-US">
                <a:solidFill>
                  <a:prstClr val="black"/>
                </a:solidFill>
                <a:latin typeface="Georgia" charset="0"/>
              </a:rPr>
              <a:t>Dividing by 2</a:t>
            </a:r>
          </a:p>
          <a:p>
            <a:pPr defTabSz="914400" eaLnBrk="1" fontAlgn="base" hangingPunct="1">
              <a:spcBef>
                <a:spcPct val="0"/>
              </a:spcBef>
              <a:spcAft>
                <a:spcPct val="0"/>
              </a:spcAft>
              <a:buFont typeface="Georgia" charset="0"/>
              <a:buAutoNum type="alphaUcPeriod"/>
            </a:pPr>
            <a:r>
              <a:rPr lang="en-US">
                <a:solidFill>
                  <a:prstClr val="black"/>
                </a:solidFill>
                <a:latin typeface="Georgia" charset="0"/>
              </a:rPr>
              <a:t>Squaring</a:t>
            </a:r>
          </a:p>
          <a:p>
            <a:pPr defTabSz="914400" eaLnBrk="1" fontAlgn="base" hangingPunct="1">
              <a:spcBef>
                <a:spcPct val="0"/>
              </a:spcBef>
              <a:spcAft>
                <a:spcPct val="0"/>
              </a:spcAft>
              <a:buFont typeface="Georgia" charset="0"/>
              <a:buAutoNum type="alphaUcPeriod"/>
            </a:pPr>
            <a:r>
              <a:rPr lang="en-US">
                <a:solidFill>
                  <a:prstClr val="black"/>
                </a:solidFill>
                <a:latin typeface="Georgia" charset="0"/>
              </a:rPr>
              <a:t>Taking the square root.</a:t>
            </a:r>
          </a:p>
          <a:p>
            <a:pPr defTabSz="914400" eaLnBrk="1" fontAlgn="base" hangingPunct="1">
              <a:spcBef>
                <a:spcPct val="0"/>
              </a:spcBef>
              <a:spcAft>
                <a:spcPct val="0"/>
              </a:spcAft>
              <a:buFontTx/>
              <a:buAutoNum type="arabicPeriod"/>
            </a:pPr>
            <a:endParaRPr lang="en-US">
              <a:solidFill>
                <a:prstClr val="black"/>
              </a:solidFill>
              <a:latin typeface="Georgia" charset="0"/>
            </a:endParaRPr>
          </a:p>
        </p:txBody>
      </p:sp>
    </p:spTree>
    <p:extLst>
      <p:ext uri="{BB962C8B-B14F-4D97-AF65-F5344CB8AC3E}">
        <p14:creationId xmlns:p14="http://schemas.microsoft.com/office/powerpoint/2010/main" val="23799790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solidFill>
                  <a:srgbClr val="7B9899"/>
                </a:solidFill>
                <a:latin typeface="Georgia" charset="0"/>
              </a:rPr>
              <a:t>Passage I, Question 3. </a:t>
            </a:r>
          </a:p>
        </p:txBody>
      </p:sp>
      <p:graphicFrame>
        <p:nvGraphicFramePr>
          <p:cNvPr id="6" name="Content Placeholder 5"/>
          <p:cNvGraphicFramePr>
            <a:graphicFrameLocks noGrp="1"/>
          </p:cNvGraphicFramePr>
          <p:nvPr>
            <p:ph sz="quarter" idx="1"/>
          </p:nvPr>
        </p:nvGraphicFramePr>
        <p:xfrm>
          <a:off x="301625" y="1527174"/>
          <a:ext cx="8504238"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28676" name="TextBox 6"/>
          <p:cNvSpPr txBox="1">
            <a:spLocks noChangeArrowheads="1"/>
          </p:cNvSpPr>
          <p:nvPr/>
        </p:nvSpPr>
        <p:spPr bwMode="auto">
          <a:xfrm>
            <a:off x="228600" y="1447800"/>
            <a:ext cx="2743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fontAlgn="base" hangingPunct="1">
              <a:spcBef>
                <a:spcPct val="0"/>
              </a:spcBef>
              <a:spcAft>
                <a:spcPct val="0"/>
              </a:spcAft>
              <a:buFontTx/>
              <a:buAutoNum type="arabicPeriod" startAt="3"/>
            </a:pPr>
            <a:r>
              <a:rPr lang="en-US">
                <a:solidFill>
                  <a:prstClr val="black"/>
                </a:solidFill>
                <a:latin typeface="Georgia" charset="0"/>
              </a:rPr>
              <a:t>What would be the kinetic energy in g * cm</a:t>
            </a:r>
            <a:r>
              <a:rPr lang="en-US" baseline="30000">
                <a:solidFill>
                  <a:prstClr val="black"/>
                </a:solidFill>
                <a:latin typeface="Georgia" charset="0"/>
              </a:rPr>
              <a:t>2</a:t>
            </a:r>
            <a:r>
              <a:rPr lang="en-US">
                <a:solidFill>
                  <a:prstClr val="black"/>
                </a:solidFill>
                <a:latin typeface="Georgia" charset="0"/>
              </a:rPr>
              <a:t> / s</a:t>
            </a:r>
            <a:r>
              <a:rPr lang="en-US" baseline="30000">
                <a:solidFill>
                  <a:prstClr val="black"/>
                </a:solidFill>
                <a:latin typeface="Georgia" charset="0"/>
              </a:rPr>
              <a:t>2</a:t>
            </a:r>
            <a:r>
              <a:rPr lang="en-US" baseline="-25000">
                <a:solidFill>
                  <a:prstClr val="black"/>
                </a:solidFill>
                <a:latin typeface="Georgia" charset="0"/>
              </a:rPr>
              <a:t> </a:t>
            </a:r>
            <a:r>
              <a:rPr lang="en-US">
                <a:solidFill>
                  <a:prstClr val="black"/>
                </a:solidFill>
                <a:latin typeface="Georgia" charset="0"/>
              </a:rPr>
              <a:t> of an object of mass </a:t>
            </a:r>
            <a:r>
              <a:rPr lang="en-US" i="1">
                <a:solidFill>
                  <a:prstClr val="black"/>
                </a:solidFill>
                <a:latin typeface="Georgia" charset="0"/>
              </a:rPr>
              <a:t>m </a:t>
            </a:r>
            <a:r>
              <a:rPr lang="en-US">
                <a:solidFill>
                  <a:prstClr val="black"/>
                </a:solidFill>
                <a:latin typeface="Georgia" charset="0"/>
              </a:rPr>
              <a:t>if t were dropped from a height of 4.5 cm? </a:t>
            </a:r>
          </a:p>
          <a:p>
            <a:pPr defTabSz="914400" eaLnBrk="1" fontAlgn="base" hangingPunct="1">
              <a:spcBef>
                <a:spcPct val="0"/>
              </a:spcBef>
              <a:spcAft>
                <a:spcPct val="0"/>
              </a:spcAft>
              <a:buFontTx/>
              <a:buAutoNum type="arabicPeriod" startAt="3"/>
            </a:pPr>
            <a:endParaRPr lang="en-US">
              <a:solidFill>
                <a:prstClr val="black"/>
              </a:solidFill>
              <a:latin typeface="Georgia" charset="0"/>
            </a:endParaRPr>
          </a:p>
          <a:p>
            <a:pPr defTabSz="914400" eaLnBrk="1" fontAlgn="base" hangingPunct="1">
              <a:spcBef>
                <a:spcPct val="0"/>
              </a:spcBef>
              <a:spcAft>
                <a:spcPct val="0"/>
              </a:spcAft>
              <a:buFont typeface="Georgia" charset="0"/>
              <a:buAutoNum type="alphaUcPeriod"/>
            </a:pPr>
            <a:r>
              <a:rPr lang="en-US">
                <a:solidFill>
                  <a:prstClr val="black"/>
                </a:solidFill>
                <a:latin typeface="Georgia" charset="0"/>
              </a:rPr>
              <a:t>4.5</a:t>
            </a:r>
          </a:p>
          <a:p>
            <a:pPr defTabSz="914400" eaLnBrk="1" fontAlgn="base" hangingPunct="1">
              <a:spcBef>
                <a:spcPct val="0"/>
              </a:spcBef>
              <a:spcAft>
                <a:spcPct val="0"/>
              </a:spcAft>
              <a:buFont typeface="Georgia" charset="0"/>
              <a:buAutoNum type="alphaUcPeriod"/>
            </a:pPr>
            <a:r>
              <a:rPr lang="en-US">
                <a:solidFill>
                  <a:prstClr val="black"/>
                </a:solidFill>
                <a:latin typeface="Georgia" charset="0"/>
              </a:rPr>
              <a:t>9.0</a:t>
            </a:r>
          </a:p>
          <a:p>
            <a:pPr defTabSz="914400" eaLnBrk="1" fontAlgn="base" hangingPunct="1">
              <a:spcBef>
                <a:spcPct val="0"/>
              </a:spcBef>
              <a:spcAft>
                <a:spcPct val="0"/>
              </a:spcAft>
              <a:buFont typeface="Georgia" charset="0"/>
              <a:buAutoNum type="alphaUcPeriod"/>
            </a:pPr>
            <a:r>
              <a:rPr lang="en-US">
                <a:solidFill>
                  <a:prstClr val="black"/>
                </a:solidFill>
                <a:latin typeface="Georgia" charset="0"/>
              </a:rPr>
              <a:t>45</a:t>
            </a:r>
          </a:p>
          <a:p>
            <a:pPr defTabSz="914400" eaLnBrk="1" fontAlgn="base" hangingPunct="1">
              <a:spcBef>
                <a:spcPct val="0"/>
              </a:spcBef>
              <a:spcAft>
                <a:spcPct val="0"/>
              </a:spcAft>
              <a:buFont typeface="Georgia" charset="0"/>
              <a:buAutoNum type="alphaUcPeriod"/>
            </a:pPr>
            <a:r>
              <a:rPr lang="en-US">
                <a:solidFill>
                  <a:prstClr val="black"/>
                </a:solidFill>
                <a:latin typeface="Georgia" charset="0"/>
              </a:rPr>
              <a:t>90</a:t>
            </a:r>
          </a:p>
          <a:p>
            <a:pPr defTabSz="914400" eaLnBrk="1" fontAlgn="base" hangingPunct="1">
              <a:spcBef>
                <a:spcPct val="0"/>
              </a:spcBef>
              <a:spcAft>
                <a:spcPct val="0"/>
              </a:spcAft>
              <a:buFontTx/>
              <a:buAutoNum type="arabicPeriod"/>
            </a:pPr>
            <a:endParaRPr lang="en-US">
              <a:solidFill>
                <a:prstClr val="black"/>
              </a:solidFill>
              <a:latin typeface="Georgia" charset="0"/>
            </a:endParaRPr>
          </a:p>
        </p:txBody>
      </p:sp>
    </p:spTree>
    <p:extLst>
      <p:ext uri="{BB962C8B-B14F-4D97-AF65-F5344CB8AC3E}">
        <p14:creationId xmlns:p14="http://schemas.microsoft.com/office/powerpoint/2010/main" val="30757749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solidFill>
                  <a:srgbClr val="7B9899"/>
                </a:solidFill>
                <a:latin typeface="Georgia" charset="0"/>
              </a:rPr>
              <a:t>Passage I, Question 1. </a:t>
            </a:r>
          </a:p>
        </p:txBody>
      </p:sp>
      <p:graphicFrame>
        <p:nvGraphicFramePr>
          <p:cNvPr id="6" name="Content Placeholder 5"/>
          <p:cNvGraphicFramePr>
            <a:graphicFrameLocks noGrp="1"/>
          </p:cNvGraphicFramePr>
          <p:nvPr>
            <p:ph sz="quarter" idx="1"/>
          </p:nvPr>
        </p:nvGraphicFramePr>
        <p:xfrm>
          <a:off x="301625" y="1527174"/>
          <a:ext cx="8504238"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29700" name="TextBox 6"/>
          <p:cNvSpPr txBox="1">
            <a:spLocks noChangeArrowheads="1"/>
          </p:cNvSpPr>
          <p:nvPr/>
        </p:nvSpPr>
        <p:spPr bwMode="auto">
          <a:xfrm>
            <a:off x="228600" y="1447800"/>
            <a:ext cx="2590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Arial" charset="0"/>
              </a:defRPr>
            </a:lvl1pPr>
            <a:lvl2pPr marL="800100" indent="-34290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fontAlgn="base" hangingPunct="1">
              <a:spcBef>
                <a:spcPct val="0"/>
              </a:spcBef>
              <a:spcAft>
                <a:spcPct val="0"/>
              </a:spcAft>
              <a:buFontTx/>
              <a:buAutoNum type="arabicPeriod"/>
            </a:pPr>
            <a:r>
              <a:rPr lang="en-US">
                <a:solidFill>
                  <a:prstClr val="black"/>
                </a:solidFill>
                <a:latin typeface="Georgia" charset="0"/>
              </a:rPr>
              <a:t>If the kinetic energy is given in units of  g * cm</a:t>
            </a:r>
            <a:r>
              <a:rPr lang="en-US" baseline="30000">
                <a:solidFill>
                  <a:prstClr val="black"/>
                </a:solidFill>
                <a:latin typeface="Georgia" charset="0"/>
              </a:rPr>
              <a:t>2</a:t>
            </a:r>
            <a:r>
              <a:rPr lang="en-US">
                <a:solidFill>
                  <a:prstClr val="black"/>
                </a:solidFill>
                <a:latin typeface="Georgia" charset="0"/>
              </a:rPr>
              <a:t> / s</a:t>
            </a:r>
            <a:r>
              <a:rPr lang="en-US" baseline="30000">
                <a:solidFill>
                  <a:prstClr val="black"/>
                </a:solidFill>
                <a:latin typeface="Georgia" charset="0"/>
              </a:rPr>
              <a:t>2 </a:t>
            </a:r>
            <a:r>
              <a:rPr lang="en-US">
                <a:solidFill>
                  <a:prstClr val="black"/>
                </a:solidFill>
                <a:latin typeface="Georgia" charset="0"/>
              </a:rPr>
              <a:t> , what units must the slope have?</a:t>
            </a:r>
          </a:p>
          <a:p>
            <a:pPr lvl="1" defTabSz="914400" eaLnBrk="1" fontAlgn="base" hangingPunct="1">
              <a:spcBef>
                <a:spcPct val="0"/>
              </a:spcBef>
              <a:spcAft>
                <a:spcPct val="0"/>
              </a:spcAft>
              <a:buFont typeface="Georgia" charset="0"/>
              <a:buAutoNum type="alphaUcPeriod"/>
            </a:pPr>
            <a:r>
              <a:rPr lang="en-US">
                <a:solidFill>
                  <a:prstClr val="black"/>
                </a:solidFill>
                <a:latin typeface="Georgia" charset="0"/>
                <a:ea typeface="ＭＳ Ｐゴシック" charset="0"/>
              </a:rPr>
              <a:t>g * cm/s</a:t>
            </a:r>
          </a:p>
          <a:p>
            <a:pPr lvl="1" defTabSz="914400" eaLnBrk="1" fontAlgn="base" hangingPunct="1">
              <a:spcBef>
                <a:spcPct val="0"/>
              </a:spcBef>
              <a:spcAft>
                <a:spcPct val="0"/>
              </a:spcAft>
              <a:buFont typeface="Georgia" charset="0"/>
              <a:buAutoNum type="alphaUcPeriod"/>
            </a:pPr>
            <a:r>
              <a:rPr lang="en-US">
                <a:solidFill>
                  <a:prstClr val="black"/>
                </a:solidFill>
                <a:latin typeface="Georgia" charset="0"/>
                <a:ea typeface="ＭＳ Ｐゴシック" charset="0"/>
              </a:rPr>
              <a:t>g * cm/s</a:t>
            </a:r>
            <a:r>
              <a:rPr lang="en-US" baseline="30000">
                <a:solidFill>
                  <a:prstClr val="black"/>
                </a:solidFill>
                <a:latin typeface="Georgia" charset="0"/>
                <a:ea typeface="ＭＳ Ｐゴシック" charset="0"/>
              </a:rPr>
              <a:t>2 </a:t>
            </a:r>
          </a:p>
          <a:p>
            <a:pPr lvl="1" defTabSz="914400" eaLnBrk="1" fontAlgn="base" hangingPunct="1">
              <a:spcBef>
                <a:spcPct val="0"/>
              </a:spcBef>
              <a:spcAft>
                <a:spcPct val="0"/>
              </a:spcAft>
              <a:buFont typeface="Georgia" charset="0"/>
              <a:buAutoNum type="alphaUcPeriod"/>
            </a:pPr>
            <a:r>
              <a:rPr lang="en-US">
                <a:solidFill>
                  <a:prstClr val="black"/>
                </a:solidFill>
                <a:latin typeface="Georgia" charset="0"/>
                <a:ea typeface="ＭＳ Ｐゴシック" charset="0"/>
              </a:rPr>
              <a:t>g * cm/g</a:t>
            </a:r>
          </a:p>
          <a:p>
            <a:pPr lvl="1" defTabSz="914400" eaLnBrk="1" fontAlgn="base" hangingPunct="1">
              <a:spcBef>
                <a:spcPct val="0"/>
              </a:spcBef>
              <a:spcAft>
                <a:spcPct val="0"/>
              </a:spcAft>
              <a:buFont typeface="Georgia" charset="0"/>
              <a:buAutoNum type="alphaUcPeriod"/>
            </a:pPr>
            <a:r>
              <a:rPr lang="en-US">
                <a:solidFill>
                  <a:prstClr val="black"/>
                </a:solidFill>
                <a:latin typeface="Georgia" charset="0"/>
                <a:ea typeface="ＭＳ Ｐゴシック" charset="0"/>
              </a:rPr>
              <a:t> s</a:t>
            </a:r>
            <a:r>
              <a:rPr lang="en-US" baseline="30000">
                <a:solidFill>
                  <a:prstClr val="black"/>
                </a:solidFill>
                <a:latin typeface="Georgia" charset="0"/>
                <a:ea typeface="ＭＳ Ｐゴシック" charset="0"/>
              </a:rPr>
              <a:t>2 </a:t>
            </a:r>
            <a:r>
              <a:rPr lang="en-US">
                <a:solidFill>
                  <a:prstClr val="black"/>
                </a:solidFill>
                <a:latin typeface="Georgia" charset="0"/>
                <a:ea typeface="ＭＳ Ｐゴシック" charset="0"/>
              </a:rPr>
              <a:t> / (g * cm)</a:t>
            </a:r>
          </a:p>
          <a:p>
            <a:pPr defTabSz="914400" eaLnBrk="1" fontAlgn="base" hangingPunct="1">
              <a:spcBef>
                <a:spcPct val="0"/>
              </a:spcBef>
              <a:spcAft>
                <a:spcPct val="0"/>
              </a:spcAft>
              <a:buFontTx/>
              <a:buAutoNum type="arabicPeriod"/>
            </a:pPr>
            <a:endParaRPr lang="en-US">
              <a:solidFill>
                <a:prstClr val="black"/>
              </a:solidFill>
              <a:latin typeface="Georgia" charset="0"/>
            </a:endParaRPr>
          </a:p>
        </p:txBody>
      </p:sp>
      <p:sp>
        <p:nvSpPr>
          <p:cNvPr id="29701" name="TextBox 4"/>
          <p:cNvSpPr txBox="1">
            <a:spLocks noChangeArrowheads="1"/>
          </p:cNvSpPr>
          <p:nvPr/>
        </p:nvSpPr>
        <p:spPr bwMode="auto">
          <a:xfrm>
            <a:off x="3810000" y="1752600"/>
            <a:ext cx="2514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fontAlgn="base" hangingPunct="1">
              <a:spcBef>
                <a:spcPct val="0"/>
              </a:spcBef>
              <a:spcAft>
                <a:spcPct val="0"/>
              </a:spcAft>
            </a:pPr>
            <a:r>
              <a:rPr lang="en-US" i="1">
                <a:solidFill>
                  <a:srgbClr val="FF0000"/>
                </a:solidFill>
                <a:latin typeface="Georgia" charset="0"/>
              </a:rPr>
              <a:t>What is the formula for slope? Rise over Run (y/x).  Determine the units for rise (y axis) and divide them by the run (x axis). </a:t>
            </a:r>
          </a:p>
        </p:txBody>
      </p:sp>
    </p:spTree>
    <p:extLst>
      <p:ext uri="{BB962C8B-B14F-4D97-AF65-F5344CB8AC3E}">
        <p14:creationId xmlns:p14="http://schemas.microsoft.com/office/powerpoint/2010/main" val="30357942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solidFill>
                  <a:srgbClr val="7B9899"/>
                </a:solidFill>
                <a:latin typeface="Georgia" charset="0"/>
              </a:rPr>
              <a:t>Passage I, Question 2. </a:t>
            </a:r>
          </a:p>
        </p:txBody>
      </p:sp>
      <p:graphicFrame>
        <p:nvGraphicFramePr>
          <p:cNvPr id="6" name="Content Placeholder 5"/>
          <p:cNvGraphicFramePr>
            <a:graphicFrameLocks noGrp="1"/>
          </p:cNvGraphicFramePr>
          <p:nvPr>
            <p:ph sz="quarter" idx="1"/>
          </p:nvPr>
        </p:nvGraphicFramePr>
        <p:xfrm>
          <a:off x="301625" y="1527174"/>
          <a:ext cx="8504238"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30724" name="TextBox 6"/>
          <p:cNvSpPr txBox="1">
            <a:spLocks noChangeArrowheads="1"/>
          </p:cNvSpPr>
          <p:nvPr/>
        </p:nvSpPr>
        <p:spPr bwMode="auto">
          <a:xfrm>
            <a:off x="228600" y="1447800"/>
            <a:ext cx="2743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fontAlgn="base" hangingPunct="1">
              <a:spcBef>
                <a:spcPct val="0"/>
              </a:spcBef>
              <a:spcAft>
                <a:spcPct val="0"/>
              </a:spcAft>
            </a:pPr>
            <a:r>
              <a:rPr lang="en-US">
                <a:solidFill>
                  <a:prstClr val="black"/>
                </a:solidFill>
                <a:latin typeface="Georgia" charset="0"/>
              </a:rPr>
              <a:t>2.	It is discovered that if we redo the experiment with an object with </a:t>
            </a:r>
            <a:r>
              <a:rPr lang="en-US">
                <a:solidFill>
                  <a:srgbClr val="FF0000"/>
                </a:solidFill>
                <a:latin typeface="Georgia" charset="0"/>
              </a:rPr>
              <a:t>twice</a:t>
            </a:r>
            <a:r>
              <a:rPr lang="en-US">
                <a:solidFill>
                  <a:prstClr val="black"/>
                </a:solidFill>
                <a:latin typeface="Georgia" charset="0"/>
              </a:rPr>
              <a:t> the mass, the kinetic energy obtained for every height is </a:t>
            </a:r>
            <a:r>
              <a:rPr lang="en-US">
                <a:solidFill>
                  <a:srgbClr val="FF0000"/>
                </a:solidFill>
                <a:latin typeface="Georgia" charset="0"/>
              </a:rPr>
              <a:t>doubled</a:t>
            </a:r>
            <a:r>
              <a:rPr lang="en-US">
                <a:solidFill>
                  <a:prstClr val="black"/>
                </a:solidFill>
                <a:latin typeface="Georgia" charset="0"/>
              </a:rPr>
              <a:t>.  The </a:t>
            </a:r>
            <a:r>
              <a:rPr lang="en-US" u="sng">
                <a:solidFill>
                  <a:prstClr val="black"/>
                </a:solidFill>
                <a:latin typeface="Georgia" charset="0"/>
              </a:rPr>
              <a:t>slope</a:t>
            </a:r>
            <a:r>
              <a:rPr lang="en-US">
                <a:solidFill>
                  <a:prstClr val="black"/>
                </a:solidFill>
                <a:latin typeface="Georgia" charset="0"/>
              </a:rPr>
              <a:t> of the </a:t>
            </a:r>
            <a:r>
              <a:rPr lang="en-US" u="sng">
                <a:solidFill>
                  <a:prstClr val="black"/>
                </a:solidFill>
                <a:latin typeface="Georgia" charset="0"/>
              </a:rPr>
              <a:t>new set of experiments </a:t>
            </a:r>
            <a:r>
              <a:rPr lang="en-US">
                <a:solidFill>
                  <a:prstClr val="black"/>
                </a:solidFill>
                <a:latin typeface="Georgia" charset="0"/>
              </a:rPr>
              <a:t>can be obtained by doing what to the </a:t>
            </a:r>
            <a:r>
              <a:rPr lang="en-US" u="sng">
                <a:solidFill>
                  <a:prstClr val="black"/>
                </a:solidFill>
                <a:latin typeface="Georgia" charset="0"/>
              </a:rPr>
              <a:t>old slope</a:t>
            </a:r>
            <a:r>
              <a:rPr lang="en-US">
                <a:solidFill>
                  <a:prstClr val="black"/>
                </a:solidFill>
                <a:latin typeface="Georgia" charset="0"/>
              </a:rPr>
              <a:t>?</a:t>
            </a:r>
          </a:p>
          <a:p>
            <a:pPr defTabSz="914400" eaLnBrk="1" fontAlgn="base" hangingPunct="1">
              <a:spcBef>
                <a:spcPct val="0"/>
              </a:spcBef>
              <a:spcAft>
                <a:spcPct val="0"/>
              </a:spcAft>
              <a:buFont typeface="Georgia" charset="0"/>
              <a:buAutoNum type="alphaUcPeriod" startAt="6"/>
            </a:pPr>
            <a:r>
              <a:rPr lang="en-US">
                <a:solidFill>
                  <a:prstClr val="black"/>
                </a:solidFill>
                <a:latin typeface="Georgia" charset="0"/>
              </a:rPr>
              <a:t>Multiplying by 2</a:t>
            </a:r>
          </a:p>
          <a:p>
            <a:pPr defTabSz="914400" eaLnBrk="1" fontAlgn="base" hangingPunct="1">
              <a:spcBef>
                <a:spcPct val="0"/>
              </a:spcBef>
              <a:spcAft>
                <a:spcPct val="0"/>
              </a:spcAft>
              <a:buFont typeface="Georgia" charset="0"/>
              <a:buAutoNum type="alphaUcPeriod" startAt="6"/>
            </a:pPr>
            <a:r>
              <a:rPr lang="en-US">
                <a:solidFill>
                  <a:prstClr val="black"/>
                </a:solidFill>
                <a:latin typeface="Georgia" charset="0"/>
              </a:rPr>
              <a:t>Dividing by 2</a:t>
            </a:r>
          </a:p>
          <a:p>
            <a:pPr defTabSz="914400" eaLnBrk="1" fontAlgn="base" hangingPunct="1">
              <a:spcBef>
                <a:spcPct val="0"/>
              </a:spcBef>
              <a:spcAft>
                <a:spcPct val="0"/>
              </a:spcAft>
              <a:buFont typeface="Georgia" charset="0"/>
              <a:buAutoNum type="alphaUcPeriod" startAt="6"/>
            </a:pPr>
            <a:r>
              <a:rPr lang="en-US">
                <a:solidFill>
                  <a:prstClr val="black"/>
                </a:solidFill>
                <a:latin typeface="Georgia" charset="0"/>
              </a:rPr>
              <a:t>Squaring</a:t>
            </a:r>
          </a:p>
          <a:p>
            <a:pPr defTabSz="914400" eaLnBrk="1" fontAlgn="base" hangingPunct="1">
              <a:spcBef>
                <a:spcPct val="0"/>
              </a:spcBef>
              <a:spcAft>
                <a:spcPct val="0"/>
              </a:spcAft>
              <a:buFont typeface="Georgia" charset="0"/>
              <a:buAutoNum type="alphaUcPeriod" startAt="6"/>
            </a:pPr>
            <a:r>
              <a:rPr lang="en-US">
                <a:solidFill>
                  <a:prstClr val="black"/>
                </a:solidFill>
                <a:latin typeface="Georgia" charset="0"/>
              </a:rPr>
              <a:t>Taking the square root.</a:t>
            </a:r>
          </a:p>
          <a:p>
            <a:pPr defTabSz="914400" eaLnBrk="1" fontAlgn="base" hangingPunct="1">
              <a:spcBef>
                <a:spcPct val="0"/>
              </a:spcBef>
              <a:spcAft>
                <a:spcPct val="0"/>
              </a:spcAft>
              <a:buFontTx/>
              <a:buAutoNum type="arabicPeriod"/>
            </a:pPr>
            <a:endParaRPr lang="en-US">
              <a:solidFill>
                <a:prstClr val="black"/>
              </a:solidFill>
              <a:latin typeface="Georgia" charset="0"/>
            </a:endParaRPr>
          </a:p>
        </p:txBody>
      </p:sp>
      <p:sp>
        <p:nvSpPr>
          <p:cNvPr id="30725" name="Rectangle 4"/>
          <p:cNvSpPr>
            <a:spLocks noChangeArrowheads="1"/>
          </p:cNvSpPr>
          <p:nvPr/>
        </p:nvSpPr>
        <p:spPr bwMode="auto">
          <a:xfrm>
            <a:off x="3657600" y="1676400"/>
            <a:ext cx="27543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i="1">
                <a:solidFill>
                  <a:srgbClr val="FF0000"/>
                </a:solidFill>
                <a:latin typeface="Georgia" charset="0"/>
                <a:ea typeface="ＭＳ Ｐゴシック" charset="0"/>
                <a:cs typeface="Arial" charset="0"/>
              </a:rPr>
              <a:t>Think about the phrases:</a:t>
            </a:r>
          </a:p>
          <a:p>
            <a:pPr defTabSz="914400" fontAlgn="base">
              <a:spcBef>
                <a:spcPct val="0"/>
              </a:spcBef>
              <a:spcAft>
                <a:spcPct val="0"/>
              </a:spcAft>
            </a:pPr>
            <a:r>
              <a:rPr lang="en-US" i="1">
                <a:solidFill>
                  <a:srgbClr val="FF0000"/>
                </a:solidFill>
                <a:latin typeface="Georgia" charset="0"/>
                <a:ea typeface="ＭＳ Ｐゴシック" charset="0"/>
                <a:cs typeface="Arial" charset="0"/>
              </a:rPr>
              <a:t>- </a:t>
            </a:r>
            <a:r>
              <a:rPr lang="ja-JP" altLang="en-US" i="1">
                <a:solidFill>
                  <a:srgbClr val="FF0000"/>
                </a:solidFill>
                <a:latin typeface="Georgia" charset="0"/>
                <a:ea typeface="ＭＳ Ｐゴシック" charset="0"/>
                <a:cs typeface="Arial" charset="0"/>
              </a:rPr>
              <a:t>“</a:t>
            </a:r>
            <a:r>
              <a:rPr lang="en-US" i="1">
                <a:solidFill>
                  <a:srgbClr val="FF0000"/>
                </a:solidFill>
                <a:latin typeface="Georgia" charset="0"/>
                <a:ea typeface="ＭＳ Ｐゴシック" charset="0"/>
                <a:cs typeface="Arial" charset="0"/>
              </a:rPr>
              <a:t>kinetic energy is doubled</a:t>
            </a:r>
            <a:r>
              <a:rPr lang="ja-JP" altLang="en-US" i="1">
                <a:solidFill>
                  <a:srgbClr val="FF0000"/>
                </a:solidFill>
                <a:latin typeface="Georgia" charset="0"/>
                <a:ea typeface="ＭＳ Ｐゴシック" charset="0"/>
                <a:cs typeface="Arial" charset="0"/>
              </a:rPr>
              <a:t>”</a:t>
            </a:r>
            <a:r>
              <a:rPr lang="en-US" i="1">
                <a:solidFill>
                  <a:srgbClr val="FF0000"/>
                </a:solidFill>
                <a:latin typeface="Georgia" charset="0"/>
                <a:ea typeface="ＭＳ Ｐゴシック" charset="0"/>
                <a:cs typeface="Arial" charset="0"/>
              </a:rPr>
              <a:t> = y axis</a:t>
            </a:r>
          </a:p>
          <a:p>
            <a:pPr defTabSz="914400" fontAlgn="base">
              <a:spcBef>
                <a:spcPct val="0"/>
              </a:spcBef>
              <a:spcAft>
                <a:spcPct val="0"/>
              </a:spcAft>
              <a:buFontTx/>
              <a:buChar char="-"/>
            </a:pPr>
            <a:r>
              <a:rPr lang="en-US" i="1">
                <a:solidFill>
                  <a:srgbClr val="FF0000"/>
                </a:solidFill>
                <a:latin typeface="Georgia" charset="0"/>
                <a:ea typeface="ＭＳ Ｐゴシック" charset="0"/>
                <a:cs typeface="Arial" charset="0"/>
              </a:rPr>
              <a:t>Height is not mentioned; x axis does not change</a:t>
            </a:r>
          </a:p>
          <a:p>
            <a:pPr defTabSz="914400" fontAlgn="base">
              <a:spcBef>
                <a:spcPct val="0"/>
              </a:spcBef>
              <a:spcAft>
                <a:spcPct val="0"/>
              </a:spcAft>
              <a:buFontTx/>
              <a:buChar char="-"/>
            </a:pPr>
            <a:r>
              <a:rPr lang="en-US" i="1">
                <a:solidFill>
                  <a:srgbClr val="FF0000"/>
                </a:solidFill>
                <a:latin typeface="Georgia" charset="0"/>
                <a:ea typeface="ＭＳ Ｐゴシック" charset="0"/>
                <a:cs typeface="Arial" charset="0"/>
              </a:rPr>
              <a:t> slope = rise/run, </a:t>
            </a:r>
            <a:br>
              <a:rPr lang="en-US" i="1">
                <a:solidFill>
                  <a:srgbClr val="FF0000"/>
                </a:solidFill>
                <a:latin typeface="Georgia" charset="0"/>
                <a:ea typeface="ＭＳ Ｐゴシック" charset="0"/>
                <a:cs typeface="Arial" charset="0"/>
              </a:rPr>
            </a:br>
            <a:r>
              <a:rPr lang="en-US" i="1">
                <a:solidFill>
                  <a:srgbClr val="FF0000"/>
                </a:solidFill>
                <a:latin typeface="Georgia" charset="0"/>
                <a:ea typeface="ＭＳ Ｐゴシック" charset="0"/>
                <a:cs typeface="Arial" charset="0"/>
              </a:rPr>
              <a:t>or y/x</a:t>
            </a:r>
            <a:endParaRPr lang="en-US">
              <a:solidFill>
                <a:srgbClr val="FF0000"/>
              </a:solidFill>
              <a:latin typeface="Georgia" charset="0"/>
              <a:ea typeface="ＭＳ Ｐゴシック" charset="0"/>
              <a:cs typeface="Arial" charset="0"/>
            </a:endParaRPr>
          </a:p>
        </p:txBody>
      </p:sp>
    </p:spTree>
    <p:extLst>
      <p:ext uri="{BB962C8B-B14F-4D97-AF65-F5344CB8AC3E}">
        <p14:creationId xmlns:p14="http://schemas.microsoft.com/office/powerpoint/2010/main" val="38366938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solidFill>
                  <a:srgbClr val="7B9899"/>
                </a:solidFill>
                <a:latin typeface="Georgia" charset="0"/>
              </a:rPr>
              <a:t>Passage I, Question 3. </a:t>
            </a:r>
          </a:p>
        </p:txBody>
      </p:sp>
      <p:graphicFrame>
        <p:nvGraphicFramePr>
          <p:cNvPr id="6" name="Content Placeholder 5"/>
          <p:cNvGraphicFramePr>
            <a:graphicFrameLocks noGrp="1"/>
          </p:cNvGraphicFramePr>
          <p:nvPr>
            <p:ph sz="quarter" idx="1"/>
          </p:nvPr>
        </p:nvGraphicFramePr>
        <p:xfrm>
          <a:off x="301625" y="1527174"/>
          <a:ext cx="8504238" cy="4721225"/>
        </p:xfrm>
        <a:graphic>
          <a:graphicData uri="http://schemas.openxmlformats.org/drawingml/2006/chart">
            <c:chart xmlns:c="http://schemas.openxmlformats.org/drawingml/2006/chart" xmlns:r="http://schemas.openxmlformats.org/officeDocument/2006/relationships" r:id="rId3"/>
          </a:graphicData>
        </a:graphic>
      </p:graphicFrame>
      <p:sp>
        <p:nvSpPr>
          <p:cNvPr id="31748" name="TextBox 6"/>
          <p:cNvSpPr txBox="1">
            <a:spLocks noChangeArrowheads="1"/>
          </p:cNvSpPr>
          <p:nvPr/>
        </p:nvSpPr>
        <p:spPr bwMode="auto">
          <a:xfrm>
            <a:off x="228600" y="1447800"/>
            <a:ext cx="2743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fontAlgn="base" hangingPunct="1">
              <a:spcBef>
                <a:spcPct val="0"/>
              </a:spcBef>
              <a:spcAft>
                <a:spcPct val="0"/>
              </a:spcAft>
              <a:buFontTx/>
              <a:buAutoNum type="arabicPeriod" startAt="3"/>
            </a:pPr>
            <a:r>
              <a:rPr lang="en-US">
                <a:solidFill>
                  <a:prstClr val="black"/>
                </a:solidFill>
                <a:latin typeface="Georgia" charset="0"/>
              </a:rPr>
              <a:t>What would be the kinetic energy in g * cm</a:t>
            </a:r>
            <a:r>
              <a:rPr lang="en-US" baseline="30000">
                <a:solidFill>
                  <a:prstClr val="black"/>
                </a:solidFill>
                <a:latin typeface="Georgia" charset="0"/>
              </a:rPr>
              <a:t>2</a:t>
            </a:r>
            <a:r>
              <a:rPr lang="en-US">
                <a:solidFill>
                  <a:prstClr val="black"/>
                </a:solidFill>
                <a:latin typeface="Georgia" charset="0"/>
              </a:rPr>
              <a:t> / s</a:t>
            </a:r>
            <a:r>
              <a:rPr lang="en-US" baseline="30000">
                <a:solidFill>
                  <a:prstClr val="black"/>
                </a:solidFill>
                <a:latin typeface="Georgia" charset="0"/>
              </a:rPr>
              <a:t>2</a:t>
            </a:r>
            <a:r>
              <a:rPr lang="en-US" baseline="-25000">
                <a:solidFill>
                  <a:prstClr val="black"/>
                </a:solidFill>
                <a:latin typeface="Georgia" charset="0"/>
              </a:rPr>
              <a:t> </a:t>
            </a:r>
            <a:r>
              <a:rPr lang="en-US">
                <a:solidFill>
                  <a:prstClr val="black"/>
                </a:solidFill>
                <a:latin typeface="Georgia" charset="0"/>
              </a:rPr>
              <a:t> of an object of mass </a:t>
            </a:r>
            <a:r>
              <a:rPr lang="en-US" i="1">
                <a:solidFill>
                  <a:prstClr val="black"/>
                </a:solidFill>
                <a:latin typeface="Georgia" charset="0"/>
              </a:rPr>
              <a:t>m </a:t>
            </a:r>
            <a:r>
              <a:rPr lang="en-US">
                <a:solidFill>
                  <a:prstClr val="black"/>
                </a:solidFill>
                <a:latin typeface="Georgia" charset="0"/>
              </a:rPr>
              <a:t>if t were dropped from a height of 4.5 cm? </a:t>
            </a:r>
          </a:p>
          <a:p>
            <a:pPr defTabSz="914400" eaLnBrk="1" fontAlgn="base" hangingPunct="1">
              <a:spcBef>
                <a:spcPct val="0"/>
              </a:spcBef>
              <a:spcAft>
                <a:spcPct val="0"/>
              </a:spcAft>
              <a:buFontTx/>
              <a:buAutoNum type="arabicPeriod" startAt="3"/>
            </a:pPr>
            <a:endParaRPr lang="en-US">
              <a:solidFill>
                <a:prstClr val="black"/>
              </a:solidFill>
              <a:latin typeface="Georgia" charset="0"/>
            </a:endParaRPr>
          </a:p>
          <a:p>
            <a:pPr defTabSz="914400" eaLnBrk="1" fontAlgn="base" hangingPunct="1">
              <a:spcBef>
                <a:spcPct val="0"/>
              </a:spcBef>
              <a:spcAft>
                <a:spcPct val="0"/>
              </a:spcAft>
              <a:buFont typeface="Georgia" charset="0"/>
              <a:buAutoNum type="alphaUcPeriod"/>
            </a:pPr>
            <a:r>
              <a:rPr lang="en-US">
                <a:solidFill>
                  <a:prstClr val="black"/>
                </a:solidFill>
                <a:latin typeface="Georgia" charset="0"/>
              </a:rPr>
              <a:t>4.5</a:t>
            </a:r>
          </a:p>
          <a:p>
            <a:pPr defTabSz="914400" eaLnBrk="1" fontAlgn="base" hangingPunct="1">
              <a:spcBef>
                <a:spcPct val="0"/>
              </a:spcBef>
              <a:spcAft>
                <a:spcPct val="0"/>
              </a:spcAft>
              <a:buFont typeface="Georgia" charset="0"/>
              <a:buAutoNum type="alphaUcPeriod"/>
            </a:pPr>
            <a:r>
              <a:rPr lang="en-US">
                <a:solidFill>
                  <a:prstClr val="black"/>
                </a:solidFill>
                <a:latin typeface="Georgia" charset="0"/>
              </a:rPr>
              <a:t>9.0</a:t>
            </a:r>
          </a:p>
          <a:p>
            <a:pPr defTabSz="914400" eaLnBrk="1" fontAlgn="base" hangingPunct="1">
              <a:spcBef>
                <a:spcPct val="0"/>
              </a:spcBef>
              <a:spcAft>
                <a:spcPct val="0"/>
              </a:spcAft>
              <a:buFont typeface="Georgia" charset="0"/>
              <a:buAutoNum type="alphaUcPeriod"/>
            </a:pPr>
            <a:r>
              <a:rPr lang="en-US">
                <a:solidFill>
                  <a:prstClr val="black"/>
                </a:solidFill>
                <a:latin typeface="Georgia" charset="0"/>
              </a:rPr>
              <a:t>45</a:t>
            </a:r>
          </a:p>
          <a:p>
            <a:pPr defTabSz="914400" eaLnBrk="1" fontAlgn="base" hangingPunct="1">
              <a:spcBef>
                <a:spcPct val="0"/>
              </a:spcBef>
              <a:spcAft>
                <a:spcPct val="0"/>
              </a:spcAft>
              <a:buFont typeface="Georgia" charset="0"/>
              <a:buAutoNum type="alphaUcPeriod"/>
            </a:pPr>
            <a:r>
              <a:rPr lang="en-US">
                <a:solidFill>
                  <a:prstClr val="black"/>
                </a:solidFill>
                <a:latin typeface="Georgia" charset="0"/>
              </a:rPr>
              <a:t>90</a:t>
            </a:r>
          </a:p>
          <a:p>
            <a:pPr defTabSz="914400" eaLnBrk="1" fontAlgn="base" hangingPunct="1">
              <a:spcBef>
                <a:spcPct val="0"/>
              </a:spcBef>
              <a:spcAft>
                <a:spcPct val="0"/>
              </a:spcAft>
              <a:buFontTx/>
              <a:buAutoNum type="arabicPeriod"/>
            </a:pPr>
            <a:endParaRPr lang="en-US">
              <a:solidFill>
                <a:prstClr val="black"/>
              </a:solidFill>
              <a:latin typeface="Georgia" charset="0"/>
            </a:endParaRPr>
          </a:p>
        </p:txBody>
      </p:sp>
      <p:sp>
        <p:nvSpPr>
          <p:cNvPr id="31749" name="Rectangle 4"/>
          <p:cNvSpPr>
            <a:spLocks noChangeArrowheads="1"/>
          </p:cNvSpPr>
          <p:nvPr/>
        </p:nvSpPr>
        <p:spPr bwMode="auto">
          <a:xfrm>
            <a:off x="3505200" y="1524000"/>
            <a:ext cx="27543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i="1">
                <a:solidFill>
                  <a:srgbClr val="FF0000"/>
                </a:solidFill>
                <a:latin typeface="Georgia" charset="0"/>
                <a:ea typeface="ＭＳ Ｐゴシック" charset="0"/>
                <a:cs typeface="Arial" charset="0"/>
              </a:rPr>
              <a:t>At 1 cm, our KE was 10.  At 2 cm, our KE was 20.  Seems like a 1:10 correlation, and that our x is directly proportional to our y (not exponential or inversely related)</a:t>
            </a:r>
            <a:endParaRPr lang="en-US">
              <a:solidFill>
                <a:srgbClr val="FF0000"/>
              </a:solidFill>
              <a:latin typeface="Georgia" charset="0"/>
              <a:ea typeface="ＭＳ Ｐゴシック" charset="0"/>
              <a:cs typeface="Arial" charset="0"/>
            </a:endParaRPr>
          </a:p>
        </p:txBody>
      </p:sp>
      <p:sp>
        <p:nvSpPr>
          <p:cNvPr id="31750" name="Rectangle 7"/>
          <p:cNvSpPr>
            <a:spLocks noChangeArrowheads="1"/>
          </p:cNvSpPr>
          <p:nvPr/>
        </p:nvSpPr>
        <p:spPr bwMode="auto">
          <a:xfrm>
            <a:off x="6019800" y="3505200"/>
            <a:ext cx="27543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i="1">
                <a:solidFill>
                  <a:srgbClr val="FF0000"/>
                </a:solidFill>
                <a:latin typeface="Georgia" charset="0"/>
                <a:ea typeface="ＭＳ Ｐゴシック" charset="0"/>
                <a:cs typeface="Arial" charset="0"/>
              </a:rPr>
              <a:t>So, if at 1 cm we have a y value of 10, and at 2 cm, we have a y value of 20, our 10x = y.  </a:t>
            </a:r>
          </a:p>
          <a:p>
            <a:pPr defTabSz="914400" fontAlgn="base">
              <a:spcBef>
                <a:spcPct val="0"/>
              </a:spcBef>
              <a:spcAft>
                <a:spcPct val="0"/>
              </a:spcAft>
            </a:pPr>
            <a:r>
              <a:rPr lang="en-US" i="1">
                <a:solidFill>
                  <a:srgbClr val="FF0000"/>
                </a:solidFill>
                <a:latin typeface="Georgia" charset="0"/>
                <a:ea typeface="ＭＳ Ｐゴシック" charset="0"/>
                <a:cs typeface="Arial" charset="0"/>
              </a:rPr>
              <a:t>If x =4.5, then y = 45.</a:t>
            </a:r>
          </a:p>
          <a:p>
            <a:pPr defTabSz="914400" fontAlgn="base">
              <a:spcBef>
                <a:spcPct val="0"/>
              </a:spcBef>
              <a:spcAft>
                <a:spcPct val="0"/>
              </a:spcAft>
            </a:pPr>
            <a:r>
              <a:rPr lang="en-US" i="1">
                <a:solidFill>
                  <a:srgbClr val="FF0000"/>
                </a:solidFill>
                <a:latin typeface="Georgia" charset="0"/>
                <a:ea typeface="ＭＳ Ｐゴシック" charset="0"/>
                <a:cs typeface="Arial" charset="0"/>
              </a:rPr>
              <a:t>So, it should be C.</a:t>
            </a:r>
            <a:endParaRPr lang="en-US">
              <a:solidFill>
                <a:srgbClr val="FF0000"/>
              </a:solidFill>
              <a:latin typeface="Georgia" charset="0"/>
              <a:ea typeface="ＭＳ Ｐゴシック" charset="0"/>
              <a:cs typeface="Arial" charset="0"/>
            </a:endParaRPr>
          </a:p>
        </p:txBody>
      </p:sp>
      <p:sp>
        <p:nvSpPr>
          <p:cNvPr id="31751" name="Rectangle 8"/>
          <p:cNvSpPr>
            <a:spLocks noChangeArrowheads="1"/>
          </p:cNvSpPr>
          <p:nvPr/>
        </p:nvSpPr>
        <p:spPr bwMode="auto">
          <a:xfrm>
            <a:off x="152400" y="4724400"/>
            <a:ext cx="27543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i="1">
                <a:solidFill>
                  <a:srgbClr val="FF0000"/>
                </a:solidFill>
                <a:latin typeface="Georgia" charset="0"/>
                <a:ea typeface="ＭＳ Ｐゴシック" charset="0"/>
                <a:cs typeface="Arial" charset="0"/>
              </a:rPr>
              <a:t>THINK: Why might they choose 90 as the other alternative? Reviewing the other answers may reveal the pitfalls.</a:t>
            </a:r>
            <a:endParaRPr lang="en-US">
              <a:solidFill>
                <a:srgbClr val="FF0000"/>
              </a:solidFill>
              <a:latin typeface="Georgia" charset="0"/>
              <a:ea typeface="ＭＳ Ｐゴシック" charset="0"/>
              <a:cs typeface="Arial" charset="0"/>
            </a:endParaRPr>
          </a:p>
        </p:txBody>
      </p:sp>
    </p:spTree>
    <p:extLst>
      <p:ext uri="{BB962C8B-B14F-4D97-AF65-F5344CB8AC3E}">
        <p14:creationId xmlns:p14="http://schemas.microsoft.com/office/powerpoint/2010/main" val="28643873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679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981" y="-57051"/>
            <a:ext cx="7581901" cy="618297"/>
          </a:xfrm>
        </p:spPr>
        <p:txBody>
          <a:bodyPr/>
          <a:lstStyle/>
          <a:p>
            <a:r>
              <a:rPr lang="en-US" u="sng" dirty="0" smtClean="0">
                <a:solidFill>
                  <a:srgbClr val="FF1AFF"/>
                </a:solidFill>
              </a:rPr>
              <a:t>Sample</a:t>
            </a:r>
            <a:endParaRPr lang="en-US" u="sng" dirty="0">
              <a:solidFill>
                <a:srgbClr val="FF1AFF"/>
              </a:solidFill>
            </a:endParaRPr>
          </a:p>
        </p:txBody>
      </p:sp>
      <p:sp>
        <p:nvSpPr>
          <p:cNvPr id="3" name="Content Placeholder 2"/>
          <p:cNvSpPr>
            <a:spLocks noGrp="1"/>
          </p:cNvSpPr>
          <p:nvPr>
            <p:ph idx="1"/>
          </p:nvPr>
        </p:nvSpPr>
        <p:spPr>
          <a:xfrm>
            <a:off x="-272168" y="582064"/>
            <a:ext cx="4959458" cy="3953436"/>
          </a:xfrm>
        </p:spPr>
        <p:txBody>
          <a:bodyPr/>
          <a:lstStyle/>
          <a:p>
            <a:r>
              <a:rPr lang="en-US" dirty="0" smtClean="0"/>
              <a:t>Answer the following questions in your notebook</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0" y="1418734"/>
            <a:ext cx="4648200" cy="3657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989695" y="0"/>
            <a:ext cx="3927336" cy="3325655"/>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rcRect b="59781"/>
          <a:stretch/>
        </p:blipFill>
        <p:spPr>
          <a:xfrm>
            <a:off x="4254500" y="3822352"/>
            <a:ext cx="4889500" cy="2507963"/>
          </a:xfrm>
          <a:prstGeom prst="rect">
            <a:avLst/>
          </a:prstGeom>
        </p:spPr>
      </p:pic>
    </p:spTree>
    <p:extLst>
      <p:ext uri="{BB962C8B-B14F-4D97-AF65-F5344CB8AC3E}">
        <p14:creationId xmlns:p14="http://schemas.microsoft.com/office/powerpoint/2010/main" val="991706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981" y="-57051"/>
            <a:ext cx="7581901" cy="618297"/>
          </a:xfrm>
        </p:spPr>
        <p:txBody>
          <a:bodyPr/>
          <a:lstStyle/>
          <a:p>
            <a:r>
              <a:rPr lang="en-US" u="sng" dirty="0" smtClean="0">
                <a:solidFill>
                  <a:srgbClr val="FF1AFF"/>
                </a:solidFill>
              </a:rPr>
              <a:t>Sample</a:t>
            </a:r>
            <a:endParaRPr lang="en-US" u="sng" dirty="0">
              <a:solidFill>
                <a:srgbClr val="FF1AFF"/>
              </a:solidFill>
            </a:endParaRPr>
          </a:p>
        </p:txBody>
      </p:sp>
      <p:sp>
        <p:nvSpPr>
          <p:cNvPr id="3" name="Content Placeholder 2"/>
          <p:cNvSpPr>
            <a:spLocks noGrp="1"/>
          </p:cNvSpPr>
          <p:nvPr>
            <p:ph idx="1"/>
          </p:nvPr>
        </p:nvSpPr>
        <p:spPr>
          <a:xfrm>
            <a:off x="-272168" y="582064"/>
            <a:ext cx="4959458" cy="3953436"/>
          </a:xfrm>
        </p:spPr>
        <p:txBody>
          <a:bodyPr/>
          <a:lstStyle/>
          <a:p>
            <a:r>
              <a:rPr lang="en-US" dirty="0" smtClean="0"/>
              <a:t>Answer the following questions in your notebook</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0" y="1418734"/>
            <a:ext cx="4648200" cy="3657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133913" y="-57051"/>
            <a:ext cx="3924980" cy="6570076"/>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rcRect t="39734"/>
          <a:stretch/>
        </p:blipFill>
        <p:spPr>
          <a:xfrm>
            <a:off x="4134103" y="2097157"/>
            <a:ext cx="4889500" cy="3757982"/>
          </a:xfrm>
          <a:prstGeom prst="rect">
            <a:avLst/>
          </a:prstGeom>
        </p:spPr>
      </p:pic>
    </p:spTree>
    <p:extLst>
      <p:ext uri="{BB962C8B-B14F-4D97-AF65-F5344CB8AC3E}">
        <p14:creationId xmlns:p14="http://schemas.microsoft.com/office/powerpoint/2010/main" val="3996713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Five: Answers</a:t>
            </a:r>
            <a:endParaRPr lang="en-US" dirty="0"/>
          </a:p>
        </p:txBody>
      </p:sp>
      <p:sp>
        <p:nvSpPr>
          <p:cNvPr id="3" name="Content Placeholder 2"/>
          <p:cNvSpPr>
            <a:spLocks noGrp="1"/>
          </p:cNvSpPr>
          <p:nvPr>
            <p:ph idx="1"/>
          </p:nvPr>
        </p:nvSpPr>
        <p:spPr>
          <a:xfrm>
            <a:off x="567778" y="1738689"/>
            <a:ext cx="7581901" cy="3953436"/>
          </a:xfrm>
        </p:spPr>
        <p:txBody>
          <a:bodyPr/>
          <a:lstStyle/>
          <a:p>
            <a:pPr>
              <a:buFont typeface="Arial"/>
              <a:buChar char="•"/>
            </a:pPr>
            <a:r>
              <a:rPr lang="en-US" dirty="0" smtClean="0"/>
              <a:t>Correct your answers on your ACT Tracking handout</a:t>
            </a:r>
          </a:p>
          <a:p>
            <a:pPr marL="860425" lvl="1" indent="-457200">
              <a:buFont typeface="+mj-lt"/>
              <a:buAutoNum type="arabicPeriod"/>
            </a:pPr>
            <a:r>
              <a:rPr lang="en-US" dirty="0" smtClean="0"/>
              <a:t>C</a:t>
            </a:r>
          </a:p>
          <a:p>
            <a:pPr marL="860425" lvl="1" indent="-457200">
              <a:buFont typeface="+mj-lt"/>
              <a:buAutoNum type="arabicPeriod"/>
            </a:pPr>
            <a:r>
              <a:rPr lang="en-US" dirty="0" smtClean="0"/>
              <a:t>J</a:t>
            </a:r>
          </a:p>
          <a:p>
            <a:pPr marL="860425" lvl="1" indent="-457200">
              <a:buFont typeface="+mj-lt"/>
              <a:buAutoNum type="arabicPeriod"/>
            </a:pPr>
            <a:r>
              <a:rPr lang="en-US" dirty="0" smtClean="0"/>
              <a:t>B</a:t>
            </a:r>
          </a:p>
          <a:p>
            <a:pPr marL="860425" lvl="1" indent="-457200">
              <a:buFont typeface="+mj-lt"/>
              <a:buAutoNum type="arabicPeriod"/>
            </a:pPr>
            <a:r>
              <a:rPr lang="en-US" dirty="0" smtClean="0"/>
              <a:t>J</a:t>
            </a:r>
          </a:p>
          <a:p>
            <a:pPr marL="860425" lvl="1" indent="-457200">
              <a:buFont typeface="+mj-lt"/>
              <a:buAutoNum type="arabicPeriod"/>
            </a:pPr>
            <a:r>
              <a:rPr lang="en-US" dirty="0"/>
              <a:t>A</a:t>
            </a:r>
            <a:endParaRPr lang="en-US" dirty="0" smtClean="0"/>
          </a:p>
          <a:p>
            <a:pPr>
              <a:buFont typeface="Arial"/>
              <a:buChar char="•"/>
            </a:pPr>
            <a:r>
              <a:rPr lang="en-US" dirty="0" smtClean="0"/>
              <a:t>Add up the number you got right in write it in the bottom of the column</a:t>
            </a:r>
            <a:endParaRPr lang="en-US" dirty="0"/>
          </a:p>
        </p:txBody>
      </p:sp>
      <p:sp>
        <p:nvSpPr>
          <p:cNvPr id="4" name="TextBox 3"/>
          <p:cNvSpPr txBox="1"/>
          <p:nvPr/>
        </p:nvSpPr>
        <p:spPr>
          <a:xfrm>
            <a:off x="211684" y="107577"/>
            <a:ext cx="7828060"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Monday/Tuesday- Data Representation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41215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anim calcmode="lin" valueType="num">
                                      <p:cBhvr>
                                        <p:cTn id="48"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9"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2000"/>
                                        <p:tgtEl>
                                          <p:spTgt spid="3">
                                            <p:txEl>
                                              <p:pRg st="6" end="6"/>
                                            </p:txEl>
                                          </p:spTgt>
                                        </p:tgtEl>
                                      </p:cBhvr>
                                    </p:animEffect>
                                    <p:anim calcmode="lin" valueType="num">
                                      <p:cBhvr>
                                        <p:cTn id="56"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Text Placeholder 2"/>
          <p:cNvSpPr>
            <a:spLocks noGrp="1"/>
          </p:cNvSpPr>
          <p:nvPr>
            <p:ph type="body" idx="1"/>
          </p:nvPr>
        </p:nvSpPr>
        <p:spPr/>
        <p:txBody>
          <a:bodyPr/>
          <a:lstStyle/>
          <a:p>
            <a:r>
              <a:rPr lang="en-US" dirty="0">
                <a:hlinkClick r:id="rId2"/>
              </a:rPr>
              <a:t>http://www.sophia.org/tutorials/what-to-expect-on-the-act-science-test?playlist=act-science-test-</a:t>
            </a:r>
            <a:r>
              <a:rPr lang="en-US" dirty="0" smtClean="0">
                <a:hlinkClick r:id="rId2"/>
              </a:rPr>
              <a:t>preparation</a:t>
            </a:r>
            <a:r>
              <a:rPr lang="en-US" dirty="0" smtClean="0"/>
              <a:t> </a:t>
            </a:r>
            <a:endParaRPr lang="en-US" dirty="0"/>
          </a:p>
        </p:txBody>
      </p:sp>
    </p:spTree>
    <p:extLst>
      <p:ext uri="{BB962C8B-B14F-4D97-AF65-F5344CB8AC3E}">
        <p14:creationId xmlns:p14="http://schemas.microsoft.com/office/powerpoint/2010/main" val="2442539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Five: Answers</a:t>
            </a:r>
            <a:endParaRPr lang="en-US" dirty="0"/>
          </a:p>
        </p:txBody>
      </p:sp>
      <p:sp>
        <p:nvSpPr>
          <p:cNvPr id="3" name="Content Placeholder 2"/>
          <p:cNvSpPr>
            <a:spLocks noGrp="1"/>
          </p:cNvSpPr>
          <p:nvPr>
            <p:ph idx="1"/>
          </p:nvPr>
        </p:nvSpPr>
        <p:spPr>
          <a:xfrm>
            <a:off x="567778" y="1738689"/>
            <a:ext cx="7581901" cy="3953436"/>
          </a:xfrm>
        </p:spPr>
        <p:txBody>
          <a:bodyPr/>
          <a:lstStyle/>
          <a:p>
            <a:pPr>
              <a:buFont typeface="Arial"/>
              <a:buChar char="•"/>
            </a:pPr>
            <a:r>
              <a:rPr lang="en-US" dirty="0" smtClean="0"/>
              <a:t>Correct your answers on your ACT Tracking handout</a:t>
            </a:r>
          </a:p>
          <a:p>
            <a:pPr marL="860425" lvl="1" indent="-457200">
              <a:buFont typeface="+mj-lt"/>
              <a:buAutoNum type="arabicPeriod"/>
            </a:pPr>
            <a:r>
              <a:rPr lang="en-US" dirty="0" smtClean="0"/>
              <a:t>C</a:t>
            </a:r>
          </a:p>
          <a:p>
            <a:pPr marL="860425" lvl="1" indent="-457200">
              <a:buFont typeface="+mj-lt"/>
              <a:buAutoNum type="arabicPeriod"/>
            </a:pPr>
            <a:r>
              <a:rPr lang="en-US" dirty="0" smtClean="0"/>
              <a:t>J</a:t>
            </a:r>
          </a:p>
          <a:p>
            <a:pPr marL="860425" lvl="1" indent="-457200">
              <a:buFont typeface="+mj-lt"/>
              <a:buAutoNum type="arabicPeriod"/>
            </a:pPr>
            <a:r>
              <a:rPr lang="en-US" dirty="0" smtClean="0"/>
              <a:t>B</a:t>
            </a:r>
          </a:p>
          <a:p>
            <a:pPr marL="860425" lvl="1" indent="-457200">
              <a:buFont typeface="+mj-lt"/>
              <a:buAutoNum type="arabicPeriod"/>
            </a:pPr>
            <a:r>
              <a:rPr lang="en-US" dirty="0" smtClean="0"/>
              <a:t>J</a:t>
            </a:r>
          </a:p>
          <a:p>
            <a:pPr marL="860425" lvl="1" indent="-457200">
              <a:buFont typeface="+mj-lt"/>
              <a:buAutoNum type="arabicPeriod"/>
            </a:pPr>
            <a:r>
              <a:rPr lang="en-US" dirty="0"/>
              <a:t>A</a:t>
            </a:r>
            <a:endParaRPr lang="en-US" dirty="0" smtClean="0"/>
          </a:p>
          <a:p>
            <a:pPr>
              <a:buFont typeface="Arial"/>
              <a:buChar char="•"/>
            </a:pPr>
            <a:r>
              <a:rPr lang="en-US" dirty="0" smtClean="0"/>
              <a:t>Add up the number you got right in write it in the bottom of the column</a:t>
            </a:r>
            <a:endParaRPr lang="en-US" dirty="0"/>
          </a:p>
        </p:txBody>
      </p:sp>
      <p:sp>
        <p:nvSpPr>
          <p:cNvPr id="4" name="TextBox 3"/>
          <p:cNvSpPr txBox="1"/>
          <p:nvPr/>
        </p:nvSpPr>
        <p:spPr>
          <a:xfrm>
            <a:off x="211684" y="107577"/>
            <a:ext cx="7828060"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Monday/Tuesday- Data Representation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p:cNvPicPr>
            <a:picLocks noChangeAspect="1"/>
          </p:cNvPicPr>
          <p:nvPr/>
        </p:nvPicPr>
        <p:blipFill>
          <a:blip r:embed="rId2"/>
          <a:stretch>
            <a:fillRect/>
          </a:stretch>
        </p:blipFill>
        <p:spPr>
          <a:xfrm>
            <a:off x="211684" y="1549400"/>
            <a:ext cx="6959600" cy="1879600"/>
          </a:xfrm>
          <a:prstGeom prst="rect">
            <a:avLst/>
          </a:prstGeom>
        </p:spPr>
      </p:pic>
      <p:pic>
        <p:nvPicPr>
          <p:cNvPr id="6" name="Picture 5"/>
          <p:cNvPicPr>
            <a:picLocks noChangeAspect="1"/>
          </p:cNvPicPr>
          <p:nvPr/>
        </p:nvPicPr>
        <p:blipFill>
          <a:blip r:embed="rId3"/>
          <a:stretch>
            <a:fillRect/>
          </a:stretch>
        </p:blipFill>
        <p:spPr>
          <a:xfrm>
            <a:off x="211684" y="3429000"/>
            <a:ext cx="7112000" cy="3251200"/>
          </a:xfrm>
          <a:prstGeom prst="rect">
            <a:avLst/>
          </a:prstGeom>
        </p:spPr>
      </p:pic>
    </p:spTree>
    <p:extLst>
      <p:ext uri="{BB962C8B-B14F-4D97-AF65-F5344CB8AC3E}">
        <p14:creationId xmlns:p14="http://schemas.microsoft.com/office/powerpoint/2010/main" val="3714155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anim calcmode="lin" valueType="num">
                                      <p:cBhvr>
                                        <p:cTn id="48"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9"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2000"/>
                                        <p:tgtEl>
                                          <p:spTgt spid="3">
                                            <p:txEl>
                                              <p:pRg st="6" end="6"/>
                                            </p:txEl>
                                          </p:spTgt>
                                        </p:tgtEl>
                                      </p:cBhvr>
                                    </p:animEffect>
                                    <p:anim calcmode="lin" valueType="num">
                                      <p:cBhvr>
                                        <p:cTn id="56"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Five: Answers</a:t>
            </a:r>
            <a:endParaRPr lang="en-US" dirty="0"/>
          </a:p>
        </p:txBody>
      </p:sp>
      <p:sp>
        <p:nvSpPr>
          <p:cNvPr id="3" name="Content Placeholder 2"/>
          <p:cNvSpPr>
            <a:spLocks noGrp="1"/>
          </p:cNvSpPr>
          <p:nvPr>
            <p:ph idx="1"/>
          </p:nvPr>
        </p:nvSpPr>
        <p:spPr>
          <a:xfrm>
            <a:off x="567778" y="1738689"/>
            <a:ext cx="7581901" cy="3953436"/>
          </a:xfrm>
        </p:spPr>
        <p:txBody>
          <a:bodyPr/>
          <a:lstStyle/>
          <a:p>
            <a:pPr>
              <a:buFont typeface="Arial"/>
              <a:buChar char="•"/>
            </a:pPr>
            <a:r>
              <a:rPr lang="en-US" dirty="0" smtClean="0"/>
              <a:t>Correct your answers on your ACT Tracking handout</a:t>
            </a:r>
          </a:p>
          <a:p>
            <a:pPr marL="860425" lvl="1" indent="-457200">
              <a:buFont typeface="+mj-lt"/>
              <a:buAutoNum type="arabicPeriod"/>
            </a:pPr>
            <a:r>
              <a:rPr lang="en-US" dirty="0" smtClean="0"/>
              <a:t>C</a:t>
            </a:r>
          </a:p>
          <a:p>
            <a:pPr marL="860425" lvl="1" indent="-457200">
              <a:buFont typeface="+mj-lt"/>
              <a:buAutoNum type="arabicPeriod"/>
            </a:pPr>
            <a:r>
              <a:rPr lang="en-US" dirty="0" smtClean="0"/>
              <a:t>J</a:t>
            </a:r>
          </a:p>
          <a:p>
            <a:pPr marL="860425" lvl="1" indent="-457200">
              <a:buFont typeface="+mj-lt"/>
              <a:buAutoNum type="arabicPeriod"/>
            </a:pPr>
            <a:r>
              <a:rPr lang="en-US" dirty="0" smtClean="0"/>
              <a:t>B</a:t>
            </a:r>
          </a:p>
          <a:p>
            <a:pPr marL="860425" lvl="1" indent="-457200">
              <a:buFont typeface="+mj-lt"/>
              <a:buAutoNum type="arabicPeriod"/>
            </a:pPr>
            <a:r>
              <a:rPr lang="en-US" dirty="0"/>
              <a:t>F</a:t>
            </a:r>
            <a:endParaRPr lang="en-US" dirty="0" smtClean="0"/>
          </a:p>
          <a:p>
            <a:pPr marL="860425" lvl="1" indent="-457200">
              <a:buFont typeface="+mj-lt"/>
              <a:buAutoNum type="arabicPeriod"/>
            </a:pPr>
            <a:r>
              <a:rPr lang="en-US" dirty="0"/>
              <a:t>A</a:t>
            </a:r>
            <a:endParaRPr lang="en-US" dirty="0" smtClean="0"/>
          </a:p>
          <a:p>
            <a:pPr>
              <a:buFont typeface="Arial"/>
              <a:buChar char="•"/>
            </a:pPr>
            <a:r>
              <a:rPr lang="en-US" dirty="0" smtClean="0"/>
              <a:t>Add up the number you got right in write it in the bottom of the column</a:t>
            </a:r>
            <a:endParaRPr lang="en-US" dirty="0"/>
          </a:p>
        </p:txBody>
      </p:sp>
      <p:sp>
        <p:nvSpPr>
          <p:cNvPr id="4" name="TextBox 3"/>
          <p:cNvSpPr txBox="1"/>
          <p:nvPr/>
        </p:nvSpPr>
        <p:spPr>
          <a:xfrm>
            <a:off x="211684" y="107577"/>
            <a:ext cx="8715096"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Wednesday/Thursday- Data Representation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1151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anim calcmode="lin" valueType="num">
                                      <p:cBhvr>
                                        <p:cTn id="38"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2000"/>
                                        <p:tgtEl>
                                          <p:spTgt spid="3">
                                            <p:txEl>
                                              <p:pRg st="5" end="5"/>
                                            </p:txEl>
                                          </p:spTgt>
                                        </p:tgtEl>
                                      </p:cBhvr>
                                    </p:animEffect>
                                    <p:anim calcmode="lin" valueType="num">
                                      <p:cBhvr>
                                        <p:cTn id="46"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7"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8"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2000"/>
                                        <p:tgtEl>
                                          <p:spTgt spid="3">
                                            <p:txEl>
                                              <p:pRg st="6" end="6"/>
                                            </p:txEl>
                                          </p:spTgt>
                                        </p:tgtEl>
                                      </p:cBhvr>
                                    </p:animEffect>
                                    <p:anim calcmode="lin" valueType="num">
                                      <p:cBhvr>
                                        <p:cTn id="54"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5"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Five: Answers</a:t>
            </a:r>
            <a:endParaRPr lang="en-US" dirty="0"/>
          </a:p>
        </p:txBody>
      </p:sp>
      <p:sp>
        <p:nvSpPr>
          <p:cNvPr id="3" name="Content Placeholder 2"/>
          <p:cNvSpPr>
            <a:spLocks noGrp="1"/>
          </p:cNvSpPr>
          <p:nvPr>
            <p:ph idx="1"/>
          </p:nvPr>
        </p:nvSpPr>
        <p:spPr>
          <a:xfrm>
            <a:off x="567778" y="1738689"/>
            <a:ext cx="7581901" cy="3953436"/>
          </a:xfrm>
        </p:spPr>
        <p:txBody>
          <a:bodyPr/>
          <a:lstStyle/>
          <a:p>
            <a:pPr>
              <a:buFont typeface="Arial"/>
              <a:buChar char="•"/>
            </a:pPr>
            <a:r>
              <a:rPr lang="en-US" dirty="0" smtClean="0"/>
              <a:t>Correct your answers on your ACT Tracking handout</a:t>
            </a:r>
          </a:p>
          <a:p>
            <a:pPr marL="860425" lvl="1" indent="-457200">
              <a:buFont typeface="+mj-lt"/>
              <a:buAutoNum type="arabicPeriod"/>
            </a:pPr>
            <a:r>
              <a:rPr lang="en-US" dirty="0" smtClean="0"/>
              <a:t>C</a:t>
            </a:r>
          </a:p>
          <a:p>
            <a:pPr marL="860425" lvl="1" indent="-457200">
              <a:buFont typeface="+mj-lt"/>
              <a:buAutoNum type="arabicPeriod"/>
            </a:pPr>
            <a:r>
              <a:rPr lang="en-US" dirty="0" smtClean="0"/>
              <a:t>J</a:t>
            </a:r>
          </a:p>
          <a:p>
            <a:pPr marL="860425" lvl="1" indent="-457200">
              <a:buFont typeface="+mj-lt"/>
              <a:buAutoNum type="arabicPeriod"/>
            </a:pPr>
            <a:r>
              <a:rPr lang="en-US" dirty="0" smtClean="0"/>
              <a:t>B</a:t>
            </a:r>
          </a:p>
          <a:p>
            <a:pPr marL="860425" lvl="1" indent="-457200">
              <a:buFont typeface="+mj-lt"/>
              <a:buAutoNum type="arabicPeriod"/>
            </a:pPr>
            <a:r>
              <a:rPr lang="en-US" dirty="0"/>
              <a:t>F</a:t>
            </a:r>
            <a:endParaRPr lang="en-US" dirty="0" smtClean="0"/>
          </a:p>
          <a:p>
            <a:pPr marL="860425" lvl="1" indent="-457200">
              <a:buFont typeface="+mj-lt"/>
              <a:buAutoNum type="arabicPeriod"/>
            </a:pPr>
            <a:r>
              <a:rPr lang="en-US" dirty="0"/>
              <a:t>A</a:t>
            </a:r>
            <a:endParaRPr lang="en-US" dirty="0" smtClean="0"/>
          </a:p>
          <a:p>
            <a:pPr>
              <a:buFont typeface="Arial"/>
              <a:buChar char="•"/>
            </a:pPr>
            <a:r>
              <a:rPr lang="en-US" dirty="0" smtClean="0"/>
              <a:t>Add up the number you got right in write it in the bottom of the column</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321790" y="829439"/>
            <a:ext cx="5731487" cy="5998316"/>
          </a:xfrm>
          <a:prstGeom prst="rect">
            <a:avLst/>
          </a:prstGeom>
        </p:spPr>
      </p:pic>
      <p:sp>
        <p:nvSpPr>
          <p:cNvPr id="5" name="TextBox 4"/>
          <p:cNvSpPr txBox="1"/>
          <p:nvPr/>
        </p:nvSpPr>
        <p:spPr>
          <a:xfrm>
            <a:off x="211684" y="107577"/>
            <a:ext cx="8715096"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Wednesday/Thursday- Data Representation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87867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anim calcmode="lin" valueType="num">
                                      <p:cBhvr>
                                        <p:cTn id="38"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2000"/>
                                        <p:tgtEl>
                                          <p:spTgt spid="3">
                                            <p:txEl>
                                              <p:pRg st="5" end="5"/>
                                            </p:txEl>
                                          </p:spTgt>
                                        </p:tgtEl>
                                      </p:cBhvr>
                                    </p:animEffect>
                                    <p:anim calcmode="lin" valueType="num">
                                      <p:cBhvr>
                                        <p:cTn id="46"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7"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8"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2000"/>
                                        <p:tgtEl>
                                          <p:spTgt spid="3">
                                            <p:txEl>
                                              <p:pRg st="6" end="6"/>
                                            </p:txEl>
                                          </p:spTgt>
                                        </p:tgtEl>
                                      </p:cBhvr>
                                    </p:animEffect>
                                    <p:anim calcmode="lin" valueType="num">
                                      <p:cBhvr>
                                        <p:cTn id="54"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5"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Five: Answers</a:t>
            </a:r>
            <a:endParaRPr lang="en-US" dirty="0"/>
          </a:p>
        </p:txBody>
      </p:sp>
      <p:sp>
        <p:nvSpPr>
          <p:cNvPr id="3" name="Content Placeholder 2"/>
          <p:cNvSpPr>
            <a:spLocks noGrp="1"/>
          </p:cNvSpPr>
          <p:nvPr>
            <p:ph idx="1"/>
          </p:nvPr>
        </p:nvSpPr>
        <p:spPr>
          <a:xfrm>
            <a:off x="567778" y="1738689"/>
            <a:ext cx="7581901" cy="3953436"/>
          </a:xfrm>
        </p:spPr>
        <p:txBody>
          <a:bodyPr/>
          <a:lstStyle/>
          <a:p>
            <a:pPr>
              <a:buFont typeface="Arial"/>
              <a:buChar char="•"/>
            </a:pPr>
            <a:r>
              <a:rPr lang="en-US" dirty="0" smtClean="0"/>
              <a:t>Correct your answers on your ACT Tracking handout</a:t>
            </a:r>
          </a:p>
          <a:p>
            <a:pPr marL="860425" lvl="1" indent="-457200">
              <a:buFont typeface="+mj-lt"/>
              <a:buAutoNum type="arabicPeriod"/>
            </a:pPr>
            <a:r>
              <a:rPr lang="en-US" dirty="0" smtClean="0"/>
              <a:t>C</a:t>
            </a:r>
          </a:p>
          <a:p>
            <a:pPr marL="860425" lvl="1" indent="-457200">
              <a:buFont typeface="+mj-lt"/>
              <a:buAutoNum type="arabicPeriod"/>
            </a:pPr>
            <a:r>
              <a:rPr lang="en-US" dirty="0" smtClean="0"/>
              <a:t>J</a:t>
            </a:r>
          </a:p>
          <a:p>
            <a:pPr marL="860425" lvl="1" indent="-457200">
              <a:buFont typeface="+mj-lt"/>
              <a:buAutoNum type="arabicPeriod"/>
            </a:pPr>
            <a:r>
              <a:rPr lang="en-US" dirty="0"/>
              <a:t>A</a:t>
            </a:r>
            <a:endParaRPr lang="en-US" dirty="0" smtClean="0"/>
          </a:p>
          <a:p>
            <a:pPr marL="860425" lvl="1" indent="-457200">
              <a:buFont typeface="+mj-lt"/>
              <a:buAutoNum type="arabicPeriod"/>
            </a:pPr>
            <a:r>
              <a:rPr lang="en-US" dirty="0"/>
              <a:t>G</a:t>
            </a:r>
            <a:endParaRPr lang="en-US" dirty="0" smtClean="0"/>
          </a:p>
          <a:p>
            <a:pPr marL="860425" lvl="1" indent="-457200">
              <a:buFont typeface="+mj-lt"/>
              <a:buAutoNum type="arabicPeriod"/>
            </a:pPr>
            <a:r>
              <a:rPr lang="en-US" dirty="0" smtClean="0"/>
              <a:t>D</a:t>
            </a:r>
          </a:p>
          <a:p>
            <a:pPr>
              <a:buFont typeface="Arial"/>
              <a:buChar char="•"/>
            </a:pPr>
            <a:r>
              <a:rPr lang="en-US" dirty="0" smtClean="0"/>
              <a:t>Add up the number you got right in write it in the bottom of the column</a:t>
            </a:r>
            <a:endParaRPr lang="en-US" dirty="0"/>
          </a:p>
        </p:txBody>
      </p:sp>
      <p:sp>
        <p:nvSpPr>
          <p:cNvPr id="4" name="TextBox 3"/>
          <p:cNvSpPr txBox="1"/>
          <p:nvPr/>
        </p:nvSpPr>
        <p:spPr>
          <a:xfrm>
            <a:off x="211684" y="107577"/>
            <a:ext cx="5702553"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Friday- Data Representation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28245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anim calcmode="lin" valueType="num">
                                      <p:cBhvr>
                                        <p:cTn id="30"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2000" fill="hold"/>
                                        <p:tgtEl>
                                          <p:spTgt spid="3">
                                            <p:txEl>
                                              <p:pRg st="3" end="3"/>
                                            </p:tx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2000"/>
                                        <p:tgtEl>
                                          <p:spTgt spid="3">
                                            <p:txEl>
                                              <p:pRg st="5" end="5"/>
                                            </p:txEl>
                                          </p:spTgt>
                                        </p:tgtEl>
                                      </p:cBhvr>
                                    </p:animEffect>
                                    <p:anim calcmode="lin" valueType="num">
                                      <p:cBhvr>
                                        <p:cTn id="42"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3"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1"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Five: Answers</a:t>
            </a:r>
            <a:endParaRPr lang="en-US" dirty="0"/>
          </a:p>
        </p:txBody>
      </p:sp>
      <p:sp>
        <p:nvSpPr>
          <p:cNvPr id="3" name="Content Placeholder 2"/>
          <p:cNvSpPr>
            <a:spLocks noGrp="1"/>
          </p:cNvSpPr>
          <p:nvPr>
            <p:ph idx="1"/>
          </p:nvPr>
        </p:nvSpPr>
        <p:spPr>
          <a:xfrm>
            <a:off x="567778" y="1738689"/>
            <a:ext cx="7581901" cy="3953436"/>
          </a:xfrm>
        </p:spPr>
        <p:txBody>
          <a:bodyPr/>
          <a:lstStyle/>
          <a:p>
            <a:pPr>
              <a:buFont typeface="Arial"/>
              <a:buChar char="•"/>
            </a:pPr>
            <a:r>
              <a:rPr lang="en-US" dirty="0" smtClean="0"/>
              <a:t>Correct your answers on your ACT Tracking handout</a:t>
            </a:r>
          </a:p>
          <a:p>
            <a:pPr marL="860425" lvl="1" indent="-457200">
              <a:buFont typeface="+mj-lt"/>
              <a:buAutoNum type="arabicPeriod"/>
            </a:pPr>
            <a:r>
              <a:rPr lang="en-US" dirty="0" smtClean="0"/>
              <a:t>C</a:t>
            </a:r>
          </a:p>
          <a:p>
            <a:pPr marL="860425" lvl="1" indent="-457200">
              <a:buFont typeface="+mj-lt"/>
              <a:buAutoNum type="arabicPeriod"/>
            </a:pPr>
            <a:r>
              <a:rPr lang="en-US" dirty="0" smtClean="0"/>
              <a:t>J</a:t>
            </a:r>
          </a:p>
          <a:p>
            <a:pPr marL="860425" lvl="1" indent="-457200">
              <a:buFont typeface="+mj-lt"/>
              <a:buAutoNum type="arabicPeriod"/>
            </a:pPr>
            <a:r>
              <a:rPr lang="en-US" dirty="0"/>
              <a:t>A</a:t>
            </a:r>
            <a:endParaRPr lang="en-US" dirty="0" smtClean="0"/>
          </a:p>
          <a:p>
            <a:pPr marL="860425" lvl="1" indent="-457200">
              <a:buFont typeface="+mj-lt"/>
              <a:buAutoNum type="arabicPeriod"/>
            </a:pPr>
            <a:r>
              <a:rPr lang="en-US" dirty="0"/>
              <a:t>G</a:t>
            </a:r>
            <a:endParaRPr lang="en-US" dirty="0" smtClean="0"/>
          </a:p>
          <a:p>
            <a:pPr marL="860425" lvl="1" indent="-457200">
              <a:buFont typeface="+mj-lt"/>
              <a:buAutoNum type="arabicPeriod"/>
            </a:pPr>
            <a:r>
              <a:rPr lang="en-US" dirty="0" smtClean="0"/>
              <a:t>D</a:t>
            </a:r>
          </a:p>
          <a:p>
            <a:pPr>
              <a:buFont typeface="Arial"/>
              <a:buChar char="•"/>
            </a:pPr>
            <a:r>
              <a:rPr lang="en-US" dirty="0" smtClean="0"/>
              <a:t>Add up the number you got right in write it in the bottom of the column</a:t>
            </a:r>
            <a:endParaRPr lang="en-US" dirty="0"/>
          </a:p>
        </p:txBody>
      </p:sp>
      <p:sp>
        <p:nvSpPr>
          <p:cNvPr id="4" name="TextBox 3"/>
          <p:cNvSpPr txBox="1"/>
          <p:nvPr/>
        </p:nvSpPr>
        <p:spPr>
          <a:xfrm>
            <a:off x="211684" y="107577"/>
            <a:ext cx="5702553"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Friday- Data Representation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479724" y="-13403"/>
            <a:ext cx="6361865" cy="4643697"/>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265984" y="4542034"/>
            <a:ext cx="5242953" cy="2315966"/>
          </a:xfrm>
          <a:prstGeom prst="rect">
            <a:avLst/>
          </a:prstGeom>
        </p:spPr>
      </p:pic>
    </p:spTree>
    <p:extLst>
      <p:ext uri="{BB962C8B-B14F-4D97-AF65-F5344CB8AC3E}">
        <p14:creationId xmlns:p14="http://schemas.microsoft.com/office/powerpoint/2010/main" val="3197502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anim calcmode="lin" valueType="num">
                                      <p:cBhvr>
                                        <p:cTn id="30"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2000" fill="hold"/>
                                        <p:tgtEl>
                                          <p:spTgt spid="3">
                                            <p:txEl>
                                              <p:pRg st="3" end="3"/>
                                            </p:tx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2000"/>
                                        <p:tgtEl>
                                          <p:spTgt spid="3">
                                            <p:txEl>
                                              <p:pRg st="5" end="5"/>
                                            </p:txEl>
                                          </p:spTgt>
                                        </p:tgtEl>
                                      </p:cBhvr>
                                    </p:animEffect>
                                    <p:anim calcmode="lin" valueType="num">
                                      <p:cBhvr>
                                        <p:cTn id="42"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3"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1"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Five: Answers</a:t>
            </a:r>
            <a:endParaRPr lang="en-US" dirty="0"/>
          </a:p>
        </p:txBody>
      </p:sp>
      <p:sp>
        <p:nvSpPr>
          <p:cNvPr id="3" name="Content Placeholder 2"/>
          <p:cNvSpPr>
            <a:spLocks noGrp="1"/>
          </p:cNvSpPr>
          <p:nvPr>
            <p:ph idx="1"/>
          </p:nvPr>
        </p:nvSpPr>
        <p:spPr>
          <a:xfrm>
            <a:off x="567778" y="1738689"/>
            <a:ext cx="7581901" cy="3953436"/>
          </a:xfrm>
        </p:spPr>
        <p:txBody>
          <a:bodyPr/>
          <a:lstStyle/>
          <a:p>
            <a:pPr>
              <a:buFont typeface="Arial"/>
              <a:buChar char="•"/>
            </a:pPr>
            <a:r>
              <a:rPr lang="en-US" dirty="0" smtClean="0"/>
              <a:t>Correct your answers on your ACT Tracking handout</a:t>
            </a:r>
          </a:p>
          <a:p>
            <a:pPr marL="860425" lvl="1" indent="-457200">
              <a:buFont typeface="+mj-lt"/>
              <a:buAutoNum type="arabicPeriod"/>
            </a:pPr>
            <a:r>
              <a:rPr lang="en-US" dirty="0" smtClean="0"/>
              <a:t>C</a:t>
            </a:r>
          </a:p>
          <a:p>
            <a:pPr marL="860425" lvl="1" indent="-457200">
              <a:buFont typeface="+mj-lt"/>
              <a:buAutoNum type="arabicPeriod"/>
            </a:pPr>
            <a:r>
              <a:rPr lang="en-US" dirty="0" smtClean="0"/>
              <a:t>J</a:t>
            </a:r>
          </a:p>
          <a:p>
            <a:pPr marL="860425" lvl="1" indent="-457200">
              <a:buFont typeface="+mj-lt"/>
              <a:buAutoNum type="arabicPeriod"/>
            </a:pPr>
            <a:r>
              <a:rPr lang="en-US" dirty="0"/>
              <a:t>A</a:t>
            </a:r>
            <a:endParaRPr lang="en-US" dirty="0" smtClean="0"/>
          </a:p>
          <a:p>
            <a:pPr marL="860425" lvl="1" indent="-457200">
              <a:buFont typeface="+mj-lt"/>
              <a:buAutoNum type="arabicPeriod"/>
            </a:pPr>
            <a:r>
              <a:rPr lang="en-US" dirty="0"/>
              <a:t>G</a:t>
            </a:r>
            <a:endParaRPr lang="en-US" dirty="0" smtClean="0"/>
          </a:p>
          <a:p>
            <a:pPr marL="860425" lvl="1" indent="-457200">
              <a:buFont typeface="+mj-lt"/>
              <a:buAutoNum type="arabicPeriod"/>
            </a:pPr>
            <a:r>
              <a:rPr lang="en-US" dirty="0" smtClean="0"/>
              <a:t>D</a:t>
            </a:r>
          </a:p>
          <a:p>
            <a:pPr>
              <a:buFont typeface="Arial"/>
              <a:buChar char="•"/>
            </a:pPr>
            <a:r>
              <a:rPr lang="en-US" dirty="0" smtClean="0"/>
              <a:t>Add up the number you got right in write it in the bottom of the column</a:t>
            </a:r>
            <a:endParaRPr lang="en-US" dirty="0"/>
          </a:p>
        </p:txBody>
      </p:sp>
      <p:sp>
        <p:nvSpPr>
          <p:cNvPr id="4" name="TextBox 3"/>
          <p:cNvSpPr txBox="1"/>
          <p:nvPr/>
        </p:nvSpPr>
        <p:spPr>
          <a:xfrm>
            <a:off x="211684" y="107577"/>
            <a:ext cx="5702553"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Friday- Data Representation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89978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anim calcmode="lin" valueType="num">
                                      <p:cBhvr>
                                        <p:cTn id="30"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2000" fill="hold"/>
                                        <p:tgtEl>
                                          <p:spTgt spid="3">
                                            <p:txEl>
                                              <p:pRg st="3" end="3"/>
                                            </p:tx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2000"/>
                                        <p:tgtEl>
                                          <p:spTgt spid="3">
                                            <p:txEl>
                                              <p:pRg st="5" end="5"/>
                                            </p:txEl>
                                          </p:spTgt>
                                        </p:tgtEl>
                                      </p:cBhvr>
                                    </p:animEffect>
                                    <p:anim calcmode="lin" valueType="num">
                                      <p:cBhvr>
                                        <p:cTn id="42"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3"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1"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917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26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873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59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Arial" charset="0"/>
              </a:rPr>
              <a:t>ACT Prep Science Test	</a:t>
            </a:r>
          </a:p>
        </p:txBody>
      </p:sp>
      <p:sp>
        <p:nvSpPr>
          <p:cNvPr id="29699" name="Rectangle 3"/>
          <p:cNvSpPr>
            <a:spLocks noGrp="1" noChangeArrowheads="1"/>
          </p:cNvSpPr>
          <p:nvPr>
            <p:ph type="body" idx="1"/>
          </p:nvPr>
        </p:nvSpPr>
        <p:spPr>
          <a:xfrm>
            <a:off x="1143000" y="1981200"/>
            <a:ext cx="6324600" cy="4114800"/>
          </a:xfrm>
        </p:spPr>
        <p:txBody>
          <a:bodyPr/>
          <a:lstStyle/>
          <a:p>
            <a:pPr eaLnBrk="1" hangingPunct="1">
              <a:buClr>
                <a:schemeClr val="folHlink"/>
              </a:buClr>
            </a:pPr>
            <a:r>
              <a:rPr lang="en-US" sz="6000">
                <a:latin typeface="Times New Roman" charset="0"/>
              </a:rPr>
              <a:t>35 minutes</a:t>
            </a:r>
          </a:p>
          <a:p>
            <a:pPr eaLnBrk="1" hangingPunct="1">
              <a:buClr>
                <a:schemeClr val="folHlink"/>
              </a:buClr>
            </a:pPr>
            <a:r>
              <a:rPr lang="en-US" sz="6000">
                <a:latin typeface="Times New Roman" charset="0"/>
              </a:rPr>
              <a:t>40 questions</a:t>
            </a:r>
          </a:p>
          <a:p>
            <a:pPr eaLnBrk="1" hangingPunct="1">
              <a:buClr>
                <a:schemeClr val="folHlink"/>
              </a:buClr>
            </a:pPr>
            <a:r>
              <a:rPr lang="en-US" sz="6000">
                <a:latin typeface="Times New Roman" charset="0"/>
              </a:rPr>
              <a:t>7 passages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00" y="-9525000"/>
            <a:ext cx="5562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81200"/>
            <a:ext cx="373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94206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9" name="Rectangle 7"/>
          <p:cNvSpPr>
            <a:spLocks noChangeArrowheads="1"/>
          </p:cNvSpPr>
          <p:nvPr/>
        </p:nvSpPr>
        <p:spPr bwMode="auto">
          <a:xfrm>
            <a:off x="457200" y="1752600"/>
            <a:ext cx="7620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folHlink"/>
              </a:buClr>
              <a:buSzPct val="80000"/>
              <a:buFont typeface="Wingdings" charset="0"/>
              <a:buChar char="l"/>
            </a:pPr>
            <a:r>
              <a:rPr lang="en-US" sz="4000"/>
              <a:t>The science test is a test of your science reasoning skills. </a:t>
            </a:r>
          </a:p>
          <a:p>
            <a:pPr marL="342900" indent="-342900">
              <a:spcBef>
                <a:spcPct val="20000"/>
              </a:spcBef>
              <a:buClr>
                <a:schemeClr val="folHlink"/>
              </a:buClr>
              <a:buSzPct val="80000"/>
              <a:buFont typeface="Wingdings" charset="0"/>
              <a:buChar char="l"/>
            </a:pPr>
            <a:r>
              <a:rPr lang="en-US" sz="4000"/>
              <a:t>All of the information you need to answer the questions correctly is provided in the passages</a:t>
            </a:r>
          </a:p>
          <a:p>
            <a:pPr marL="342900" indent="-342900">
              <a:spcBef>
                <a:spcPct val="20000"/>
              </a:spcBef>
              <a:buClr>
                <a:schemeClr val="accent2"/>
              </a:buClr>
              <a:buSzPct val="80000"/>
              <a:buFont typeface="Wingdings" charset="0"/>
              <a:buNone/>
            </a:pPr>
            <a:endParaRPr lang="en-US" sz="4000"/>
          </a:p>
        </p:txBody>
      </p:sp>
      <p:sp>
        <p:nvSpPr>
          <p:cNvPr id="33800" name="Rectangle 8"/>
          <p:cNvSpPr>
            <a:spLocks noGrp="1" noChangeArrowheads="1"/>
          </p:cNvSpPr>
          <p:nvPr>
            <p:ph type="body" idx="1"/>
          </p:nvPr>
        </p:nvSpPr>
        <p:spPr>
          <a:xfrm>
            <a:off x="609600" y="533400"/>
            <a:ext cx="7772400" cy="914400"/>
          </a:xfrm>
        </p:spPr>
        <p:txBody>
          <a:bodyPr/>
          <a:lstStyle/>
          <a:p>
            <a:pPr algn="ctr" eaLnBrk="1" hangingPunct="1">
              <a:spcBef>
                <a:spcPct val="0"/>
              </a:spcBef>
              <a:buClrTx/>
              <a:buSzTx/>
              <a:buFontTx/>
              <a:buNone/>
            </a:pPr>
            <a:r>
              <a:rPr lang="en-US" sz="4400">
                <a:solidFill>
                  <a:schemeClr val="tx2"/>
                </a:solidFill>
                <a:effectLst>
                  <a:outerShdw blurRad="38100" dist="38100" dir="2700000" algn="tl">
                    <a:srgbClr val="000000"/>
                  </a:outerShdw>
                </a:effectLst>
                <a:latin typeface="Arial" charset="0"/>
              </a:rPr>
              <a:t>ACT Prep Science Test	</a:t>
            </a:r>
          </a:p>
        </p:txBody>
      </p:sp>
    </p:spTree>
    <p:extLst>
      <p:ext uri="{BB962C8B-B14F-4D97-AF65-F5344CB8AC3E}">
        <p14:creationId xmlns:p14="http://schemas.microsoft.com/office/powerpoint/2010/main" val="2000518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685800" y="0"/>
            <a:ext cx="7772400" cy="1143000"/>
          </a:xfrm>
        </p:spPr>
        <p:txBody>
          <a:bodyPr/>
          <a:lstStyle/>
          <a:p>
            <a:pPr eaLnBrk="1" hangingPunct="1"/>
            <a:r>
              <a:rPr lang="en-US" sz="4800" dirty="0">
                <a:latin typeface="Arial" charset="0"/>
              </a:rPr>
              <a:t>ACT Prep Science Test	</a:t>
            </a:r>
          </a:p>
        </p:txBody>
      </p:sp>
      <p:sp>
        <p:nvSpPr>
          <p:cNvPr id="30723" name="Rectangle 1027"/>
          <p:cNvSpPr>
            <a:spLocks noGrp="1" noChangeArrowheads="1"/>
          </p:cNvSpPr>
          <p:nvPr>
            <p:ph type="body" idx="1"/>
          </p:nvPr>
        </p:nvSpPr>
        <p:spPr>
          <a:xfrm>
            <a:off x="609600" y="1143000"/>
            <a:ext cx="7620000" cy="4114800"/>
          </a:xfrm>
        </p:spPr>
        <p:txBody>
          <a:bodyPr/>
          <a:lstStyle/>
          <a:p>
            <a:pPr eaLnBrk="1" hangingPunct="1">
              <a:buClr>
                <a:schemeClr val="folHlink"/>
              </a:buClr>
            </a:pPr>
            <a:r>
              <a:rPr lang="en-US" sz="4800">
                <a:latin typeface="Times New Roman" charset="0"/>
              </a:rPr>
              <a:t>The Questions</a:t>
            </a:r>
          </a:p>
          <a:p>
            <a:pPr lvl="1" eaLnBrk="1" hangingPunct="1"/>
            <a:r>
              <a:rPr lang="en-US" sz="4400">
                <a:latin typeface="Times New Roman" charset="0"/>
              </a:rPr>
              <a:t>The questions cover:</a:t>
            </a:r>
          </a:p>
          <a:p>
            <a:pPr lvl="4" eaLnBrk="1" hangingPunct="1">
              <a:buClr>
                <a:schemeClr val="folHlink"/>
              </a:buClr>
            </a:pPr>
            <a:r>
              <a:rPr lang="en-US" sz="3200">
                <a:latin typeface="Times New Roman" charset="0"/>
              </a:rPr>
              <a:t>Biology</a:t>
            </a:r>
          </a:p>
          <a:p>
            <a:pPr lvl="4" eaLnBrk="1" hangingPunct="1">
              <a:buClr>
                <a:schemeClr val="folHlink"/>
              </a:buClr>
            </a:pPr>
            <a:r>
              <a:rPr lang="en-US" sz="3200">
                <a:latin typeface="Times New Roman" charset="0"/>
              </a:rPr>
              <a:t>Earth &amp; Space Sciences</a:t>
            </a:r>
          </a:p>
          <a:p>
            <a:pPr lvl="4" eaLnBrk="1" hangingPunct="1">
              <a:buClr>
                <a:schemeClr val="folHlink"/>
              </a:buClr>
            </a:pPr>
            <a:r>
              <a:rPr lang="en-US" sz="3200">
                <a:latin typeface="Times New Roman" charset="0"/>
              </a:rPr>
              <a:t>Chemistry</a:t>
            </a:r>
          </a:p>
          <a:p>
            <a:pPr lvl="4" eaLnBrk="1" hangingPunct="1">
              <a:buClr>
                <a:schemeClr val="folHlink"/>
              </a:buClr>
            </a:pPr>
            <a:r>
              <a:rPr lang="en-US" sz="3200">
                <a:latin typeface="Times New Roman" charset="0"/>
              </a:rPr>
              <a:t>Physics</a:t>
            </a:r>
          </a:p>
          <a:p>
            <a:pPr eaLnBrk="1" hangingPunct="1">
              <a:buFont typeface="Wingdings" charset="0"/>
              <a:buNone/>
            </a:pPr>
            <a:endParaRPr lang="en-US" sz="6000">
              <a:latin typeface="Times New Roman" charset="0"/>
            </a:endParaRPr>
          </a:p>
        </p:txBody>
      </p:sp>
      <p:sp>
        <p:nvSpPr>
          <p:cNvPr id="30724" name="Text Box 1028"/>
          <p:cNvSpPr txBox="1">
            <a:spLocks noChangeArrowheads="1"/>
          </p:cNvSpPr>
          <p:nvPr/>
        </p:nvSpPr>
        <p:spPr bwMode="auto">
          <a:xfrm>
            <a:off x="381000" y="5029200"/>
            <a:ext cx="87630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6000">
                <a:solidFill>
                  <a:schemeClr val="tx1"/>
                </a:solidFill>
                <a:latin typeface="Times New Roman" charset="0"/>
                <a:ea typeface="ＭＳ Ｐゴシック" charset="0"/>
              </a:defRPr>
            </a:lvl1pPr>
            <a:lvl2pPr marL="742950" indent="-285750" eaLnBrk="0" hangingPunct="0">
              <a:defRPr sz="6000">
                <a:solidFill>
                  <a:schemeClr val="tx1"/>
                </a:solidFill>
                <a:latin typeface="Times New Roman" charset="0"/>
                <a:ea typeface="ＭＳ Ｐゴシック" charset="0"/>
              </a:defRPr>
            </a:lvl2pPr>
            <a:lvl3pPr marL="1143000" indent="-228600" eaLnBrk="0" hangingPunct="0">
              <a:defRPr sz="6000">
                <a:solidFill>
                  <a:schemeClr val="tx1"/>
                </a:solidFill>
                <a:latin typeface="Times New Roman" charset="0"/>
                <a:ea typeface="ＭＳ Ｐゴシック" charset="0"/>
              </a:defRPr>
            </a:lvl3pPr>
            <a:lvl4pPr marL="1600200" indent="-228600" eaLnBrk="0" hangingPunct="0">
              <a:defRPr sz="6000">
                <a:solidFill>
                  <a:schemeClr val="tx1"/>
                </a:solidFill>
                <a:latin typeface="Times New Roman" charset="0"/>
                <a:ea typeface="ＭＳ Ｐゴシック" charset="0"/>
              </a:defRPr>
            </a:lvl4pPr>
            <a:lvl5pPr marL="2057400" indent="-228600" eaLnBrk="0" hangingPunct="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pPr eaLnBrk="1" hangingPunct="1">
              <a:spcBef>
                <a:spcPct val="50000"/>
              </a:spcBef>
              <a:buFontTx/>
              <a:buChar char="•"/>
            </a:pPr>
            <a:r>
              <a:rPr lang="en-US" sz="2800"/>
              <a:t>All four areas are represented</a:t>
            </a:r>
          </a:p>
          <a:p>
            <a:pPr eaLnBrk="1" hangingPunct="1">
              <a:spcBef>
                <a:spcPct val="50000"/>
              </a:spcBef>
              <a:buFontTx/>
              <a:buChar char="•"/>
            </a:pPr>
            <a:r>
              <a:rPr lang="en-US" sz="2800"/>
              <a:t>At least one passage and no more than two passage represent each content area</a:t>
            </a:r>
          </a:p>
        </p:txBody>
      </p:sp>
    </p:spTree>
    <p:extLst>
      <p:ext uri="{BB962C8B-B14F-4D97-AF65-F5344CB8AC3E}">
        <p14:creationId xmlns:p14="http://schemas.microsoft.com/office/powerpoint/2010/main" val="1916887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slide(fromBottom)">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slide(fromBottom)">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slide(fromBottom)">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slide(fromBottom)">
                                      <p:cBhvr>
                                        <p:cTn id="22" dur="5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slide(fromBottom)">
                                      <p:cBhvr>
                                        <p:cTn id="27" dur="500"/>
                                        <p:tgtEl>
                                          <p:spTgt spid="30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slide(fromBottom)">
                                      <p:cBhvr>
                                        <p:cTn id="32" dur="500"/>
                                        <p:tgtEl>
                                          <p:spTgt spid="307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0724">
                                            <p:txEl>
                                              <p:pRg st="0" end="0"/>
                                            </p:txEl>
                                          </p:spTgt>
                                        </p:tgtEl>
                                        <p:attrNameLst>
                                          <p:attrName>style.visibility</p:attrName>
                                        </p:attrNameLst>
                                      </p:cBhvr>
                                      <p:to>
                                        <p:strVal val="visible"/>
                                      </p:to>
                                    </p:set>
                                    <p:animEffect transition="in" filter="slide(fromBottom)">
                                      <p:cBhvr>
                                        <p:cTn id="37" dur="500"/>
                                        <p:tgtEl>
                                          <p:spTgt spid="30724">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0724">
                                            <p:txEl>
                                              <p:pRg st="1" end="1"/>
                                            </p:txEl>
                                          </p:spTgt>
                                        </p:tgtEl>
                                        <p:attrNameLst>
                                          <p:attrName>style.visibility</p:attrName>
                                        </p:attrNameLst>
                                      </p:cBhvr>
                                      <p:to>
                                        <p:strVal val="visible"/>
                                      </p:to>
                                    </p:set>
                                    <p:animEffect transition="in" filter="slide(fromBottom)">
                                      <p:cBhvr>
                                        <p:cTn id="42" dur="500"/>
                                        <p:tgtEl>
                                          <p:spTgt spid="307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5" autoUpdateAnimBg="0"/>
      <p:bldP spid="3072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atin typeface="Arial" charset="0"/>
              </a:rPr>
              <a:t>ACT Prep Science Test	</a:t>
            </a:r>
          </a:p>
        </p:txBody>
      </p:sp>
      <p:sp>
        <p:nvSpPr>
          <p:cNvPr id="31747" name="Rectangle 3"/>
          <p:cNvSpPr>
            <a:spLocks noGrp="1" noChangeArrowheads="1"/>
          </p:cNvSpPr>
          <p:nvPr>
            <p:ph type="body" idx="1"/>
          </p:nvPr>
        </p:nvSpPr>
        <p:spPr>
          <a:xfrm>
            <a:off x="533400" y="2057400"/>
            <a:ext cx="8229600" cy="3733800"/>
          </a:xfrm>
        </p:spPr>
        <p:txBody>
          <a:bodyPr/>
          <a:lstStyle/>
          <a:p>
            <a:pPr eaLnBrk="1" hangingPunct="1">
              <a:buClr>
                <a:schemeClr val="folHlink"/>
              </a:buClr>
            </a:pPr>
            <a:r>
              <a:rPr lang="en-US" sz="4000">
                <a:latin typeface="Times New Roman" charset="0"/>
              </a:rPr>
              <a:t>15 questions  - data representation</a:t>
            </a:r>
          </a:p>
          <a:p>
            <a:pPr eaLnBrk="1" hangingPunct="1">
              <a:buClr>
                <a:schemeClr val="folHlink"/>
              </a:buClr>
            </a:pPr>
            <a:r>
              <a:rPr lang="en-US" sz="4000">
                <a:latin typeface="Times New Roman" charset="0"/>
              </a:rPr>
              <a:t>18 questions – research summaries</a:t>
            </a:r>
          </a:p>
          <a:p>
            <a:pPr eaLnBrk="1" hangingPunct="1">
              <a:buClr>
                <a:schemeClr val="folHlink"/>
              </a:buClr>
            </a:pPr>
            <a:r>
              <a:rPr lang="en-US" sz="4000">
                <a:latin typeface="Times New Roman" charset="0"/>
              </a:rPr>
              <a:t> 7 questions – conflicting viewpoints</a:t>
            </a:r>
          </a:p>
          <a:p>
            <a:pPr eaLnBrk="1" hangingPunct="1">
              <a:buFont typeface="Wingdings" charset="0"/>
              <a:buNone/>
            </a:pPr>
            <a:endParaRPr lang="en-US" sz="4000">
              <a:latin typeface="Times New Roman" charset="0"/>
            </a:endParaRPr>
          </a:p>
        </p:txBody>
      </p:sp>
      <p:pic>
        <p:nvPicPr>
          <p:cNvPr id="31748" name="Picture 4" descr="BS0189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161190"/>
            <a:ext cx="11620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BS0189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221680"/>
            <a:ext cx="11620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BS01890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191435"/>
            <a:ext cx="11620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270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174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1750"/>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laser.wav"/>
                                        </p:tgtEl>
                                      </p:cMediaNode>
                                    </p:audio>
                                  </p:sub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174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1747">
                                            <p:txEl>
                                              <p:pRg st="0" end="0"/>
                                            </p:txEl>
                                          </p:spTgt>
                                        </p:tgtEl>
                                        <p:attrNameLst>
                                          <p:attrName>style.visibility</p:attrName>
                                        </p:attrNameLst>
                                      </p:cBhvr>
                                      <p:to>
                                        <p:strVal val="visible"/>
                                      </p:to>
                                    </p:set>
                                    <p:anim calcmode="lin" valueType="num">
                                      <p:cBhvr>
                                        <p:cTn id="17"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17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1747">
                                            <p:txEl>
                                              <p:pRg st="1" end="1"/>
                                            </p:txEl>
                                          </p:spTgt>
                                        </p:tgtEl>
                                        <p:attrNameLst>
                                          <p:attrName>style.visibility</p:attrName>
                                        </p:attrNameLst>
                                      </p:cBhvr>
                                      <p:to>
                                        <p:strVal val="visible"/>
                                      </p:to>
                                    </p:set>
                                    <p:anim calcmode="lin" valueType="num">
                                      <p:cBhvr>
                                        <p:cTn id="23"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174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1747">
                                            <p:txEl>
                                              <p:pRg st="2" end="2"/>
                                            </p:txEl>
                                          </p:spTgt>
                                        </p:tgtEl>
                                        <p:attrNameLst>
                                          <p:attrName>style.visibility</p:attrName>
                                        </p:attrNameLst>
                                      </p:cBhvr>
                                      <p:to>
                                        <p:strVal val="visible"/>
                                      </p:to>
                                    </p:set>
                                    <p:anim calcmode="lin" valueType="num">
                                      <p:cBhvr>
                                        <p:cTn id="29"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174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Arial" charset="0"/>
              </a:rPr>
              <a:t>ACT Prep Science Test	</a:t>
            </a:r>
          </a:p>
        </p:txBody>
      </p:sp>
      <p:sp>
        <p:nvSpPr>
          <p:cNvPr id="35843" name="Rectangle 3"/>
          <p:cNvSpPr>
            <a:spLocks noGrp="1" noChangeArrowheads="1"/>
          </p:cNvSpPr>
          <p:nvPr>
            <p:ph type="body" idx="1"/>
          </p:nvPr>
        </p:nvSpPr>
        <p:spPr>
          <a:xfrm>
            <a:off x="533400" y="2057400"/>
            <a:ext cx="8229600" cy="3733800"/>
          </a:xfrm>
        </p:spPr>
        <p:txBody>
          <a:bodyPr/>
          <a:lstStyle/>
          <a:p>
            <a:pPr eaLnBrk="1" hangingPunct="1">
              <a:buClr>
                <a:schemeClr val="folHlink"/>
              </a:buClr>
              <a:buSzPct val="105000"/>
              <a:buFontTx/>
              <a:buChar char="•"/>
            </a:pPr>
            <a:r>
              <a:rPr lang="en-US" sz="4000">
                <a:latin typeface="Times New Roman" charset="0"/>
              </a:rPr>
              <a:t>The ACT science test emphasizes scientific reasoning skills rather than recall of scientific content, mathematical skill, or reading ability</a:t>
            </a:r>
          </a:p>
        </p:txBody>
      </p:sp>
      <p:pic>
        <p:nvPicPr>
          <p:cNvPr id="35844" name="Picture 4" descr="J025446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876800"/>
            <a:ext cx="19399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300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slide(fromBottom)">
                                      <p:cBhvr>
                                        <p:cTn id="7" dur="500"/>
                                        <p:tgtEl>
                                          <p:spTgt spid="35844"/>
                                        </p:tgtEl>
                                      </p:cBhvr>
                                    </p:animEffect>
                                  </p:childTnLst>
                                  <p:subTnLst>
                                    <p:audio>
                                      <p:cMediaNode>
                                        <p:cTn display="0" masterRel="sameClick">
                                          <p:stCondLst>
                                            <p:cond evt="begin" delay="0">
                                              <p:tn val="5"/>
                                            </p:cond>
                                          </p:stCondLst>
                                          <p:endCondLst>
                                            <p:cond evt="onStopAudio" delay="0">
                                              <p:tgtEl>
                                                <p:sldTgt/>
                                              </p:tgtEl>
                                            </p:cond>
                                          </p:endCondLst>
                                        </p:cTn>
                                        <p:tgtEl>
                                          <p:sndTgt r:embed="rId2" name="J0074848.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p:cTn id="12" dur="10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584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58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58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rPr>
              <a:t>ACT Prep Science Test	</a:t>
            </a:r>
          </a:p>
        </p:txBody>
      </p:sp>
      <p:sp>
        <p:nvSpPr>
          <p:cNvPr id="32771" name="Rectangle 3"/>
          <p:cNvSpPr>
            <a:spLocks noGrp="1" noChangeArrowheads="1"/>
          </p:cNvSpPr>
          <p:nvPr>
            <p:ph type="body" idx="1"/>
          </p:nvPr>
        </p:nvSpPr>
        <p:spPr>
          <a:xfrm>
            <a:off x="838200" y="2057400"/>
            <a:ext cx="7620000" cy="3733800"/>
          </a:xfrm>
        </p:spPr>
        <p:txBody>
          <a:bodyPr/>
          <a:lstStyle/>
          <a:p>
            <a:pPr eaLnBrk="1" hangingPunct="1">
              <a:lnSpc>
                <a:spcPct val="90000"/>
              </a:lnSpc>
              <a:buClr>
                <a:schemeClr val="folHlink"/>
              </a:buClr>
            </a:pPr>
            <a:r>
              <a:rPr lang="en-US" sz="4000">
                <a:latin typeface="Times New Roman" charset="0"/>
              </a:rPr>
              <a:t>Unlike the math test you will not be required to remember formulas,  definitions, etc.</a:t>
            </a:r>
          </a:p>
          <a:p>
            <a:pPr eaLnBrk="1" hangingPunct="1">
              <a:lnSpc>
                <a:spcPct val="90000"/>
              </a:lnSpc>
              <a:buClr>
                <a:schemeClr val="folHlink"/>
              </a:buClr>
            </a:pPr>
            <a:r>
              <a:rPr lang="en-US" sz="4000">
                <a:latin typeface="Times New Roman" charset="0"/>
              </a:rPr>
              <a:t>You are tested on your ability to examine information using text, chart, graphs and tables.</a:t>
            </a:r>
          </a:p>
          <a:p>
            <a:pPr eaLnBrk="1" hangingPunct="1">
              <a:lnSpc>
                <a:spcPct val="90000"/>
              </a:lnSpc>
              <a:buClr>
                <a:schemeClr val="folHlink"/>
              </a:buClr>
              <a:buFont typeface="Wingdings" charset="0"/>
              <a:buNone/>
            </a:pPr>
            <a:endParaRPr lang="en-US" sz="4000">
              <a:latin typeface="Times New Roman" charset="0"/>
            </a:endParaRPr>
          </a:p>
        </p:txBody>
      </p:sp>
    </p:spTree>
    <p:extLst>
      <p:ext uri="{BB962C8B-B14F-4D97-AF65-F5344CB8AC3E}">
        <p14:creationId xmlns:p14="http://schemas.microsoft.com/office/powerpoint/2010/main" val="3839105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3.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4.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5.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6.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7.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Orbit.thmx</Template>
  <TotalTime>947</TotalTime>
  <Words>1535</Words>
  <Application>Microsoft Macintosh PowerPoint</Application>
  <PresentationFormat>On-screen Show (4:3)</PresentationFormat>
  <Paragraphs>233</Paragraphs>
  <Slides>39</Slides>
  <Notes>15</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Orbit</vt:lpstr>
      <vt:lpstr>Civic</vt:lpstr>
      <vt:lpstr>ACT Science</vt:lpstr>
      <vt:lpstr>ACT Test Prep</vt:lpstr>
      <vt:lpstr>What to Expect</vt:lpstr>
      <vt:lpstr>ACT Prep Science Test </vt:lpstr>
      <vt:lpstr>PowerPoint Presentation</vt:lpstr>
      <vt:lpstr>ACT Prep Science Test </vt:lpstr>
      <vt:lpstr>ACT Prep Science Test </vt:lpstr>
      <vt:lpstr>ACT Prep Science Test </vt:lpstr>
      <vt:lpstr>ACT Prep Science Test </vt:lpstr>
      <vt:lpstr>ACT Prep Science</vt:lpstr>
      <vt:lpstr>Passage Type:  Data Representation</vt:lpstr>
      <vt:lpstr>Data Representation Characteristics</vt:lpstr>
      <vt:lpstr>Data Representation Strategies</vt:lpstr>
      <vt:lpstr>Graph Reading Strategies</vt:lpstr>
      <vt:lpstr>Tables</vt:lpstr>
      <vt:lpstr>Trends</vt:lpstr>
      <vt:lpstr>Drawing Conclusions</vt:lpstr>
      <vt:lpstr>Examples of Data Representation on the ACT</vt:lpstr>
      <vt:lpstr>Passage Practice</vt:lpstr>
      <vt:lpstr>Passage I, Question 1. </vt:lpstr>
      <vt:lpstr>Passage I, Question 2. </vt:lpstr>
      <vt:lpstr>Passage I, Question 3. </vt:lpstr>
      <vt:lpstr>Passage I, Question 1. </vt:lpstr>
      <vt:lpstr>Passage I, Question 2. </vt:lpstr>
      <vt:lpstr>Passage I, Question 3. </vt:lpstr>
      <vt:lpstr>PowerPoint Presentation</vt:lpstr>
      <vt:lpstr>Sample</vt:lpstr>
      <vt:lpstr>Sample</vt:lpstr>
      <vt:lpstr>First Five: Answers</vt:lpstr>
      <vt:lpstr>First Five: Answers</vt:lpstr>
      <vt:lpstr>First Five: Answers</vt:lpstr>
      <vt:lpstr>First Five: Answers</vt:lpstr>
      <vt:lpstr>First Five: Answers</vt:lpstr>
      <vt:lpstr>First Five: Answers</vt:lpstr>
      <vt:lpstr>First Five: Answers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Science</dc:title>
  <dc:creator>Ellen Campbell</dc:creator>
  <cp:lastModifiedBy>Ellen Campbell</cp:lastModifiedBy>
  <cp:revision>11</cp:revision>
  <dcterms:created xsi:type="dcterms:W3CDTF">2015-03-18T06:25:51Z</dcterms:created>
  <dcterms:modified xsi:type="dcterms:W3CDTF">2015-03-24T10:46:59Z</dcterms:modified>
</cp:coreProperties>
</file>