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Lst>
  <p:notesMasterIdLst>
    <p:notesMasterId r:id="rId74"/>
  </p:notesMasterIdLst>
  <p:handoutMasterIdLst>
    <p:handoutMasterId r:id="rId75"/>
  </p:handoutMasterIdLst>
  <p:sldIdLst>
    <p:sldId id="337" r:id="rId4"/>
    <p:sldId id="314" r:id="rId5"/>
    <p:sldId id="338" r:id="rId6"/>
    <p:sldId id="336"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5" r:id="rId26"/>
    <p:sldId id="258" r:id="rId27"/>
    <p:sldId id="259" r:id="rId28"/>
    <p:sldId id="312"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304" r:id="rId45"/>
    <p:sldId id="305" r:id="rId46"/>
    <p:sldId id="306" r:id="rId47"/>
    <p:sldId id="307" r:id="rId48"/>
    <p:sldId id="308" r:id="rId49"/>
    <p:sldId id="309" r:id="rId50"/>
    <p:sldId id="310" r:id="rId51"/>
    <p:sldId id="311" r:id="rId52"/>
    <p:sldId id="278" r:id="rId53"/>
    <p:sldId id="280" r:id="rId54"/>
    <p:sldId id="281" r:id="rId55"/>
    <p:sldId id="282" r:id="rId56"/>
    <p:sldId id="283" r:id="rId57"/>
    <p:sldId id="284" r:id="rId58"/>
    <p:sldId id="285" r:id="rId59"/>
    <p:sldId id="286" r:id="rId60"/>
    <p:sldId id="287" r:id="rId61"/>
    <p:sldId id="288" r:id="rId62"/>
    <p:sldId id="289" r:id="rId63"/>
    <p:sldId id="291" r:id="rId64"/>
    <p:sldId id="292" r:id="rId65"/>
    <p:sldId id="293" r:id="rId66"/>
    <p:sldId id="294" r:id="rId67"/>
    <p:sldId id="295" r:id="rId68"/>
    <p:sldId id="296" r:id="rId69"/>
    <p:sldId id="297" r:id="rId70"/>
    <p:sldId id="298" r:id="rId71"/>
    <p:sldId id="299" r:id="rId72"/>
    <p:sldId id="30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60"/>
  </p:normalViewPr>
  <p:slideViewPr>
    <p:cSldViewPr snapToGrid="0" snapToObjects="1">
      <p:cViewPr varScale="1">
        <p:scale>
          <a:sx n="37" d="100"/>
          <a:sy n="37"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4F9DF4-9799-224E-8758-E5BFC3D5079C}" type="datetimeFigureOut">
              <a:rPr lang="en-US" smtClean="0"/>
              <a:t>4/2/15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B1714D-C661-264C-A6C9-BE15B77ECCB1}" type="slidenum">
              <a:rPr lang="en-US" smtClean="0"/>
              <a:t>‹#›</a:t>
            </a:fld>
            <a:endParaRPr lang="en-US"/>
          </a:p>
        </p:txBody>
      </p:sp>
    </p:spTree>
    <p:extLst>
      <p:ext uri="{BB962C8B-B14F-4D97-AF65-F5344CB8AC3E}">
        <p14:creationId xmlns:p14="http://schemas.microsoft.com/office/powerpoint/2010/main" val="1170560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487D3-6093-7444-8F9D-F3582A48FB63}" type="datetimeFigureOut">
              <a:rPr lang="en-US" smtClean="0"/>
              <a:t>4/2/15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089A6-D753-4447-A067-5B753DEB513B}" type="slidenum">
              <a:rPr lang="en-US" smtClean="0"/>
              <a:t>‹#›</a:t>
            </a:fld>
            <a:endParaRPr lang="en-US"/>
          </a:p>
        </p:txBody>
      </p:sp>
    </p:spTree>
    <p:extLst>
      <p:ext uri="{BB962C8B-B14F-4D97-AF65-F5344CB8AC3E}">
        <p14:creationId xmlns:p14="http://schemas.microsoft.com/office/powerpoint/2010/main" val="4129759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3257C-A14F-5246-9C63-4D8159406DEB}" type="slidenum">
              <a:rPr lang="en-US">
                <a:solidFill>
                  <a:prstClr val="black"/>
                </a:solidFill>
              </a:rPr>
              <a:pPr/>
              <a:t>2</a:t>
            </a:fld>
            <a:endParaRPr lang="en-US">
              <a:solidFill>
                <a:prstClr val="black"/>
              </a:solidFill>
            </a:endParaRPr>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19BA1-1D5E-6844-8C91-D50940F40DAC}" type="slidenum">
              <a:rPr lang="en-US">
                <a:solidFill>
                  <a:prstClr val="black"/>
                </a:solidFill>
              </a:rPr>
              <a:pPr/>
              <a:t>5</a:t>
            </a:fld>
            <a:endParaRPr lang="en-US">
              <a:solidFill>
                <a:prstClr val="black"/>
              </a:solidFill>
            </a:endParaRPr>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 with the students. Was prev. Covered in the lifestyle section so they</a:t>
            </a:r>
            <a:r>
              <a:rPr lang="en-GB" baseline="0" dirty="0" smtClean="0"/>
              <a:t> should have some ideas. </a:t>
            </a:r>
            <a:endParaRPr lang="en-GB" dirty="0"/>
          </a:p>
        </p:txBody>
      </p:sp>
      <p:sp>
        <p:nvSpPr>
          <p:cNvPr id="4" name="Slide Number Placeholder 3"/>
          <p:cNvSpPr>
            <a:spLocks noGrp="1"/>
          </p:cNvSpPr>
          <p:nvPr>
            <p:ph type="sldNum" sz="quarter" idx="10"/>
          </p:nvPr>
        </p:nvSpPr>
        <p:spPr/>
        <p:txBody>
          <a:bodyPr/>
          <a:lstStyle/>
          <a:p>
            <a:fld id="{AEC8B4AC-BEC9-44B6-AE63-BFADEFF086A0}" type="slidenum">
              <a:rPr lang="en-GB" smtClean="0">
                <a:solidFill>
                  <a:prstClr val="black"/>
                </a:solidFill>
                <a:latin typeface="Calibri"/>
              </a:rPr>
              <a:pPr/>
              <a:t>62</a:t>
            </a:fld>
            <a:endParaRPr lang="en-GB">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A2675D4-D1F9-0D4E-9425-82E25AB15CD2}" type="datetime1">
              <a:rPr lang="en-US" smtClean="0">
                <a:latin typeface="Century Gothic"/>
              </a:rPr>
              <a:t>4/2/15</a:t>
            </a:fld>
            <a:endParaRPr lang="en-GB">
              <a:latin typeface="Century Gothic"/>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solidFill>
                <a:srgbClr val="94C600"/>
              </a:solidFill>
              <a:latin typeface="Century Gothic"/>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9C0C90E-E25B-4C45-B752-174EB0E9A0B2}" type="slidenum">
              <a:rPr lang="en-GB" smtClean="0">
                <a:solidFill>
                  <a:srgbClr val="94C600"/>
                </a:solidFill>
                <a:latin typeface="Century Gothic"/>
              </a:rPr>
              <a:pPr/>
              <a:t>‹#›</a:t>
            </a:fld>
            <a:endParaRPr lang="en-GB">
              <a:solidFill>
                <a:srgbClr val="94C600"/>
              </a:solidFill>
              <a:latin typeface="Century Gothic"/>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403953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8AAE-3ACD-064E-AE16-5B4DCB5E96B6}" type="datetime1">
              <a:rPr lang="en-US" smtClean="0">
                <a:latin typeface="Century Gothic"/>
              </a:rPr>
              <a:t>4/2/15</a:t>
            </a:fld>
            <a:endParaRPr lang="en-GB">
              <a:latin typeface="Century Gothic"/>
            </a:endParaRPr>
          </a:p>
        </p:txBody>
      </p:sp>
      <p:sp>
        <p:nvSpPr>
          <p:cNvPr id="5" name="Footer Placeholder 4"/>
          <p:cNvSpPr>
            <a:spLocks noGrp="1"/>
          </p:cNvSpPr>
          <p:nvPr>
            <p:ph type="ftr" sz="quarter" idx="11"/>
          </p:nvPr>
        </p:nvSpPr>
        <p:spPr/>
        <p:txBody>
          <a:bodyPr/>
          <a:lstStyle/>
          <a:p>
            <a:endParaRPr lang="en-GB">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148953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BF6A5-229D-3B4E-B12A-BCDC2C954FA2}" type="datetime1">
              <a:rPr lang="en-US" smtClean="0">
                <a:latin typeface="Century Gothic"/>
              </a:rPr>
              <a:t>4/2/15</a:t>
            </a:fld>
            <a:endParaRPr lang="en-GB">
              <a:latin typeface="Century Gothic"/>
            </a:endParaRPr>
          </a:p>
        </p:txBody>
      </p:sp>
      <p:sp>
        <p:nvSpPr>
          <p:cNvPr id="5" name="Footer Placeholder 4"/>
          <p:cNvSpPr>
            <a:spLocks noGrp="1"/>
          </p:cNvSpPr>
          <p:nvPr>
            <p:ph type="ftr" sz="quarter" idx="11"/>
          </p:nvPr>
        </p:nvSpPr>
        <p:spPr/>
        <p:txBody>
          <a:bodyPr/>
          <a:lstStyle/>
          <a:p>
            <a:endParaRPr lang="en-GB">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133832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EE5258-1CE9-6B4C-9C94-5688B5837F2F}"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8737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9233DA-9D77-C846-81EA-A4E83601E2E6}"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64609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9F980-2DBE-C94E-A5BD-13387F2B7157}"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4217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B07891-4144-8243-BA12-FCA2164AC24A}"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9736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1882CC-E437-FD42-974C-7DDFE5E4806D}"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83850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03D11C-E811-0149-8BDC-169206468005}"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18360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D2B39-A3F0-4C40-AF55-B3F002A51400}"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7521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775C3-FB17-AF4E-B13D-D83EF1C16644}"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5381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287873-AC1D-124A-AE27-D645F767E1AC}" type="datetime1">
              <a:rPr lang="en-US" smtClean="0">
                <a:latin typeface="Century Gothic"/>
              </a:rPr>
              <a:t>4/2/15</a:t>
            </a:fld>
            <a:endParaRPr lang="en-GB">
              <a:latin typeface="Century Gothic"/>
            </a:endParaRPr>
          </a:p>
        </p:txBody>
      </p:sp>
      <p:sp>
        <p:nvSpPr>
          <p:cNvPr id="5" name="Footer Placeholder 4"/>
          <p:cNvSpPr>
            <a:spLocks noGrp="1"/>
          </p:cNvSpPr>
          <p:nvPr>
            <p:ph type="ftr" sz="quarter" idx="11"/>
          </p:nvPr>
        </p:nvSpPr>
        <p:spPr/>
        <p:txBody>
          <a:bodyPr/>
          <a:lstStyle/>
          <a:p>
            <a:endParaRPr lang="en-GB">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1610289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09534-0637-484F-BAF1-E86984495C5C}"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39514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56249-7CE3-2F4D-914C-87DBDA9A97CD}"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144676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1EE983-AAF7-224F-8AB4-3A6E04195FF5}"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2819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3C9D015-05BD-9649-A844-A5DBB3917FA7}" type="datetime1">
              <a:rPr lang="en-US" smtClean="0">
                <a:solidFill>
                  <a:srgbClr val="000000"/>
                </a:solidFill>
              </a:rPr>
              <a:t>4/2/15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2B1535-5D62-A44D-8CF7-40779C0EAE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6241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91A530-11E6-2F42-970F-2F98923D0DFD}" type="datetime1">
              <a:rPr lang="en-US" smtClean="0">
                <a:solidFill>
                  <a:srgbClr val="000000"/>
                </a:solidFill>
              </a:rPr>
              <a:t>4/2/15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4C14C2-3681-6B40-8489-16AD9BB22E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0261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0FAE1A-271F-3B49-BAD4-F560F2045E90}" type="datetime1">
              <a:rPr lang="en-US" smtClean="0">
                <a:solidFill>
                  <a:srgbClr val="000000"/>
                </a:solidFill>
              </a:rPr>
              <a:t>4/2/15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13FF9B-DCFA-D745-83E0-A16838B413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2259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904CB4B-8619-4247-8047-4355FF1B54A2}" type="datetime1">
              <a:rPr lang="en-US" smtClean="0">
                <a:solidFill>
                  <a:srgbClr val="000000"/>
                </a:solidFill>
              </a:rPr>
              <a:t>4/2/15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63F667-627C-8C4F-970F-191E276F08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22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0A1603-0F5F-884D-AA4A-DAB08A9493EA}" type="datetime1">
              <a:rPr lang="en-US" smtClean="0">
                <a:solidFill>
                  <a:srgbClr val="000000"/>
                </a:solidFill>
              </a:rPr>
              <a:t>4/2/15</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297A0F-0223-D147-8CBE-D344ABECE8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292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1D1F2CB-E4C6-D843-BE4F-0D69C7F022F4}" type="datetime1">
              <a:rPr lang="en-US" smtClean="0">
                <a:solidFill>
                  <a:srgbClr val="000000"/>
                </a:solidFill>
              </a:rPr>
              <a:t>4/2/15</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547EF84-8140-B346-BDC1-1C3B0CEEC2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4380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4FE85D5-ADAE-4B48-B25F-0EE1E415B30B}" type="datetime1">
              <a:rPr lang="en-US" smtClean="0">
                <a:solidFill>
                  <a:srgbClr val="000000"/>
                </a:solidFill>
              </a:rPr>
              <a:t>4/2/15</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D77F03F-BD84-B64E-B57E-84E3E7E532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584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9ED65-4D36-0E4F-9FE6-9BA52A5115C7}" type="datetime1">
              <a:rPr lang="en-US" smtClean="0">
                <a:latin typeface="Century Gothic"/>
              </a:rPr>
              <a:t>4/2/15</a:t>
            </a:fld>
            <a:endParaRPr lang="en-GB">
              <a:latin typeface="Century Gothic"/>
            </a:endParaRPr>
          </a:p>
        </p:txBody>
      </p:sp>
      <p:sp>
        <p:nvSpPr>
          <p:cNvPr id="5" name="Footer Placeholder 4"/>
          <p:cNvSpPr>
            <a:spLocks noGrp="1"/>
          </p:cNvSpPr>
          <p:nvPr>
            <p:ph type="ftr" sz="quarter" idx="11"/>
          </p:nvPr>
        </p:nvSpPr>
        <p:spPr/>
        <p:txBody>
          <a:bodyPr/>
          <a:lstStyle/>
          <a:p>
            <a:endParaRPr lang="en-GB">
              <a:solidFill>
                <a:srgbClr val="94C600"/>
              </a:solidFill>
              <a:latin typeface="Century Gothic"/>
            </a:endParaRPr>
          </a:p>
        </p:txBody>
      </p:sp>
      <p:sp>
        <p:nvSpPr>
          <p:cNvPr id="6" name="Slide Number Placeholder 5"/>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178943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877C4D-ED1D-6B4E-B5E8-F5B583E47666}" type="datetime1">
              <a:rPr lang="en-US" smtClean="0">
                <a:solidFill>
                  <a:srgbClr val="000000"/>
                </a:solidFill>
              </a:rPr>
              <a:t>4/2/15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4EBCA4-4B6A-5B4A-910F-5EC6AE260B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578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022C51D-D9C6-984B-961D-1590E7087632}" type="datetime1">
              <a:rPr lang="en-US" smtClean="0">
                <a:solidFill>
                  <a:srgbClr val="000000"/>
                </a:solidFill>
              </a:rPr>
              <a:t>4/2/15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210DE6-6B7E-954B-A052-048B7BCFF0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650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36D410-1BF6-3A4F-9FD4-4FC57BF5F991}" type="datetime1">
              <a:rPr lang="en-US" smtClean="0">
                <a:solidFill>
                  <a:srgbClr val="000000"/>
                </a:solidFill>
              </a:rPr>
              <a:t>4/2/15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2AED44-1111-5741-BE35-AF44E4DAD5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4301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7411C0-73D7-884D-B49D-BB16A968A1B3}" type="datetime1">
              <a:rPr lang="en-US" smtClean="0">
                <a:solidFill>
                  <a:srgbClr val="000000"/>
                </a:solidFill>
              </a:rPr>
              <a:t>4/2/15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1B4015-B3E2-B54C-84BE-8B7915F30E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956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8ED3BD-10EA-C249-B840-36813E38879C}" type="datetime1">
              <a:rPr lang="en-US" smtClean="0">
                <a:latin typeface="Century Gothic"/>
              </a:rPr>
              <a:t>4/2/15</a:t>
            </a:fld>
            <a:endParaRPr lang="en-GB">
              <a:latin typeface="Century Gothic"/>
            </a:endParaRPr>
          </a:p>
        </p:txBody>
      </p:sp>
      <p:sp>
        <p:nvSpPr>
          <p:cNvPr id="6" name="Footer Placeholder 5"/>
          <p:cNvSpPr>
            <a:spLocks noGrp="1"/>
          </p:cNvSpPr>
          <p:nvPr>
            <p:ph type="ftr" sz="quarter" idx="11"/>
          </p:nvPr>
        </p:nvSpPr>
        <p:spPr/>
        <p:txBody>
          <a:bodyPr/>
          <a:lstStyle/>
          <a:p>
            <a:endParaRPr lang="en-GB">
              <a:solidFill>
                <a:srgbClr val="94C600"/>
              </a:solidFill>
              <a:latin typeface="Century Gothic"/>
            </a:endParaRPr>
          </a:p>
        </p:txBody>
      </p:sp>
      <p:sp>
        <p:nvSpPr>
          <p:cNvPr id="7" name="Slide Number Placeholder 6"/>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55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06B313-86A9-AC43-8BA7-32A42FE040DD}" type="datetime1">
              <a:rPr lang="en-US" smtClean="0">
                <a:latin typeface="Century Gothic"/>
              </a:rPr>
              <a:t>4/2/15</a:t>
            </a:fld>
            <a:endParaRPr lang="en-GB">
              <a:latin typeface="Century Gothic"/>
            </a:endParaRPr>
          </a:p>
        </p:txBody>
      </p:sp>
      <p:sp>
        <p:nvSpPr>
          <p:cNvPr id="8" name="Footer Placeholder 7"/>
          <p:cNvSpPr>
            <a:spLocks noGrp="1"/>
          </p:cNvSpPr>
          <p:nvPr>
            <p:ph type="ftr" sz="quarter" idx="11"/>
          </p:nvPr>
        </p:nvSpPr>
        <p:spPr/>
        <p:txBody>
          <a:bodyPr/>
          <a:lstStyle/>
          <a:p>
            <a:endParaRPr lang="en-GB">
              <a:solidFill>
                <a:srgbClr val="94C600"/>
              </a:solidFill>
              <a:latin typeface="Century Gothic"/>
            </a:endParaRPr>
          </a:p>
        </p:txBody>
      </p:sp>
      <p:sp>
        <p:nvSpPr>
          <p:cNvPr id="9" name="Slide Number Placeholder 8"/>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97048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AE04B-12A1-5D47-994D-9563E99FF1B1}" type="datetime1">
              <a:rPr lang="en-US" smtClean="0">
                <a:latin typeface="Century Gothic"/>
              </a:rPr>
              <a:t>4/2/15</a:t>
            </a:fld>
            <a:endParaRPr lang="en-GB">
              <a:latin typeface="Century Gothic"/>
            </a:endParaRPr>
          </a:p>
        </p:txBody>
      </p:sp>
      <p:sp>
        <p:nvSpPr>
          <p:cNvPr id="4" name="Footer Placeholder 3"/>
          <p:cNvSpPr>
            <a:spLocks noGrp="1"/>
          </p:cNvSpPr>
          <p:nvPr>
            <p:ph type="ftr" sz="quarter" idx="11"/>
          </p:nvPr>
        </p:nvSpPr>
        <p:spPr/>
        <p:txBody>
          <a:bodyPr/>
          <a:lstStyle/>
          <a:p>
            <a:endParaRPr lang="en-GB">
              <a:solidFill>
                <a:srgbClr val="94C600"/>
              </a:solidFill>
              <a:latin typeface="Century Gothic"/>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83431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F83C6-9221-244B-8BA4-3EDFD3B8D10A}" type="datetime1">
              <a:rPr lang="en-US" smtClean="0">
                <a:latin typeface="Century Gothic"/>
              </a:rPr>
              <a:t>4/2/15</a:t>
            </a:fld>
            <a:endParaRPr lang="en-GB">
              <a:latin typeface="Century Gothic"/>
            </a:endParaRPr>
          </a:p>
        </p:txBody>
      </p:sp>
      <p:sp>
        <p:nvSpPr>
          <p:cNvPr id="3" name="Footer Placeholder 2"/>
          <p:cNvSpPr>
            <a:spLocks noGrp="1"/>
          </p:cNvSpPr>
          <p:nvPr>
            <p:ph type="ftr" sz="quarter" idx="11"/>
          </p:nvPr>
        </p:nvSpPr>
        <p:spPr/>
        <p:txBody>
          <a:bodyPr/>
          <a:lstStyle/>
          <a:p>
            <a:endParaRPr lang="en-GB">
              <a:solidFill>
                <a:srgbClr val="94C600"/>
              </a:solidFill>
              <a:latin typeface="Century Gothic"/>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326243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 name="Date Placeholder 4"/>
          <p:cNvSpPr>
            <a:spLocks noGrp="1"/>
          </p:cNvSpPr>
          <p:nvPr>
            <p:ph type="dt" sz="half" idx="10"/>
          </p:nvPr>
        </p:nvSpPr>
        <p:spPr/>
        <p:txBody>
          <a:bodyPr/>
          <a:lstStyle/>
          <a:p>
            <a:fld id="{C89284D6-41CB-BC43-A267-1DAE52FBDAEF}" type="datetime1">
              <a:rPr lang="en-US" smtClean="0">
                <a:latin typeface="Century Gothic"/>
              </a:rPr>
              <a:t>4/2/15</a:t>
            </a:fld>
            <a:endParaRPr lang="en-GB">
              <a:latin typeface="Century Gothic"/>
            </a:endParaRPr>
          </a:p>
        </p:txBody>
      </p:sp>
      <p:sp>
        <p:nvSpPr>
          <p:cNvPr id="7" name="Slide Number Placeholder 6"/>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94C600"/>
              </a:solidFill>
              <a:latin typeface="Century Gothic"/>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471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E0531-A957-8248-B0CA-FE12795C7A24}" type="datetime1">
              <a:rPr lang="en-US" smtClean="0">
                <a:latin typeface="Century Gothic"/>
              </a:rPr>
              <a:t>4/2/15</a:t>
            </a:fld>
            <a:endParaRPr lang="en-GB">
              <a:latin typeface="Century Gothic"/>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solidFill>
                <a:srgbClr val="94C600"/>
              </a:solidFill>
              <a:latin typeface="Century Gothic"/>
            </a:endParaRPr>
          </a:p>
        </p:txBody>
      </p:sp>
      <p:sp>
        <p:nvSpPr>
          <p:cNvPr id="7" name="Slide Number Placeholder 6"/>
          <p:cNvSpPr>
            <a:spLocks noGrp="1"/>
          </p:cNvSpPr>
          <p:nvPr>
            <p:ph type="sldNum" sz="quarter" idx="12"/>
          </p:nvPr>
        </p:nvSpPr>
        <p:spPr/>
        <p:txBody>
          <a:bodyPr/>
          <a:lstStyle/>
          <a:p>
            <a:fld id="{E9C0C90E-E25B-4C45-B752-174EB0E9A0B2}" type="slidenum">
              <a:rPr lang="en-GB" smtClean="0">
                <a:latin typeface="Century Gothic"/>
              </a:rPr>
              <a:pPr/>
              <a:t>‹#›</a:t>
            </a:fld>
            <a:endParaRPr lang="en-GB">
              <a:latin typeface="Century Gothic"/>
            </a:endParaRPr>
          </a:p>
        </p:txBody>
      </p:sp>
    </p:spTree>
    <p:extLst>
      <p:ext uri="{BB962C8B-B14F-4D97-AF65-F5344CB8AC3E}">
        <p14:creationId xmlns:p14="http://schemas.microsoft.com/office/powerpoint/2010/main" val="3559554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entury Gothic"/>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defTabSz="914400"/>
            <a:fld id="{B4CE45F9-CC07-0D4D-B6EC-F39CA1233CC4}" type="datetime1">
              <a:rPr lang="en-US" smtClean="0">
                <a:latin typeface="Century Gothic"/>
              </a:rPr>
              <a:t>4/2/15</a:t>
            </a:fld>
            <a:endParaRPr lang="en-GB">
              <a:latin typeface="Century Gothic"/>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defTabSz="914400"/>
            <a:endParaRPr lang="en-GB">
              <a:solidFill>
                <a:srgbClr val="94C600"/>
              </a:solidFill>
              <a:latin typeface="Century Gothic"/>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defTabSz="914400"/>
            <a:fld id="{E9C0C90E-E25B-4C45-B752-174EB0E9A0B2}" type="slidenum">
              <a:rPr lang="en-GB" smtClean="0">
                <a:latin typeface="Century Gothic"/>
              </a:rPr>
              <a:pPr defTabSz="914400"/>
              <a:t>‹#›</a:t>
            </a:fld>
            <a:endParaRPr lang="en-GB">
              <a:latin typeface="Century Gothic"/>
            </a:endParaRPr>
          </a:p>
        </p:txBody>
      </p:sp>
    </p:spTree>
    <p:extLst>
      <p:ext uri="{BB962C8B-B14F-4D97-AF65-F5344CB8AC3E}">
        <p14:creationId xmlns:p14="http://schemas.microsoft.com/office/powerpoint/2010/main" val="354838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B47652F-1D14-3D45-8963-FAECA0E6595A}" type="datetime1">
              <a:rPr lang="en-US" smtClean="0">
                <a:solidFill>
                  <a:prstClr val="black">
                    <a:tint val="75000"/>
                  </a:prstClr>
                </a:solidFill>
                <a:latin typeface="Calibri"/>
              </a:rPr>
              <a:t>4/2/15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D80813-9047-4336-94A6-C39042471EF0}"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spTree>
    <p:extLst>
      <p:ext uri="{BB962C8B-B14F-4D97-AF65-F5344CB8AC3E}">
        <p14:creationId xmlns:p14="http://schemas.microsoft.com/office/powerpoint/2010/main" val="1023200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fld id="{8DF45F70-7780-1D4B-B39A-A3777E184E73}" type="datetime1">
              <a:rPr lang="en-US" smtClean="0">
                <a:solidFill>
                  <a:srgbClr val="000000"/>
                </a:solidFill>
                <a:latin typeface="Arial" charset="0"/>
                <a:ea typeface="ＭＳ Ｐゴシック" charset="0"/>
              </a:rPr>
              <a:t>4/2/15</a:t>
            </a:fld>
            <a:endParaRPr lang="en-US" smtClean="0">
              <a:solidFill>
                <a:srgbClr val="000000"/>
              </a:solidFill>
              <a:latin typeface="Arial" charset="0"/>
              <a:ea typeface="ＭＳ Ｐゴシック" charset="0"/>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2E49D8DF-CC6E-6746-8568-85FAF0517D2A}" type="slidenum">
              <a:rPr lang="en-US" smtClean="0">
                <a:solidFill>
                  <a:srgbClr val="000000"/>
                </a:solidFill>
                <a:latin typeface="Arial" charset="0"/>
                <a:ea typeface="ＭＳ Ｐゴシック" charset="0"/>
              </a:rPr>
              <a:pPr defTabSz="914400" fontAlgn="base">
                <a:spcBef>
                  <a:spcPct val="0"/>
                </a:spcBef>
                <a:spcAft>
                  <a:spcPct val="0"/>
                </a:spcAft>
              </a:pPr>
              <a:t>‹#›</a:t>
            </a:fld>
            <a:endParaRPr lang="en-US" smtClean="0">
              <a:solidFill>
                <a:srgbClr val="000000"/>
              </a:solidFill>
              <a:latin typeface="Arial" charset="0"/>
              <a:ea typeface="ＭＳ Ｐゴシック" charset="0"/>
            </a:endParaRPr>
          </a:p>
        </p:txBody>
      </p:sp>
      <p:sp>
        <p:nvSpPr>
          <p:cNvPr id="4103" name="Rectangle 7"/>
          <p:cNvSpPr>
            <a:spLocks noChangeArrowheads="1"/>
          </p:cNvSpPr>
          <p:nvPr/>
        </p:nvSpPr>
        <p:spPr bwMode="auto">
          <a:xfrm>
            <a:off x="0" y="6578600"/>
            <a:ext cx="26019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US" sz="1400" smtClean="0">
                <a:solidFill>
                  <a:srgbClr val="000000"/>
                </a:solidFill>
                <a:latin typeface="Century Gothic" charset="0"/>
                <a:ea typeface="ＭＳ Ｐゴシック" charset="0"/>
              </a:rPr>
              <a:t>© Food – a fact of life 2009</a:t>
            </a:r>
          </a:p>
        </p:txBody>
      </p:sp>
      <p:pic>
        <p:nvPicPr>
          <p:cNvPr id="4104" name="Picture 8" descr="logoFafo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850" y="260350"/>
            <a:ext cx="1589088" cy="113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31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Gothic" charset="0"/>
          <a:ea typeface="ＭＳ Ｐゴシック" charset="0"/>
        </a:defRPr>
      </a:lvl2pPr>
      <a:lvl3pPr algn="l" rtl="0" fontAlgn="base">
        <a:spcBef>
          <a:spcPct val="0"/>
        </a:spcBef>
        <a:spcAft>
          <a:spcPct val="0"/>
        </a:spcAft>
        <a:defRPr sz="4400">
          <a:solidFill>
            <a:schemeClr val="tx2"/>
          </a:solidFill>
          <a:latin typeface="Century Gothic" charset="0"/>
          <a:ea typeface="ＭＳ Ｐゴシック" charset="0"/>
        </a:defRPr>
      </a:lvl3pPr>
      <a:lvl4pPr algn="l" rtl="0" fontAlgn="base">
        <a:spcBef>
          <a:spcPct val="0"/>
        </a:spcBef>
        <a:spcAft>
          <a:spcPct val="0"/>
        </a:spcAft>
        <a:defRPr sz="4400">
          <a:solidFill>
            <a:schemeClr val="tx2"/>
          </a:solidFill>
          <a:latin typeface="Century Gothic" charset="0"/>
          <a:ea typeface="ＭＳ Ｐゴシック" charset="0"/>
        </a:defRPr>
      </a:lvl4pPr>
      <a:lvl5pPr algn="l" rtl="0" fontAlgn="base">
        <a:spcBef>
          <a:spcPct val="0"/>
        </a:spcBef>
        <a:spcAft>
          <a:spcPct val="0"/>
        </a:spcAft>
        <a:defRPr sz="4400">
          <a:solidFill>
            <a:schemeClr val="tx2"/>
          </a:solidFill>
          <a:latin typeface="Century Gothic" charset="0"/>
          <a:ea typeface="ＭＳ Ｐゴシック" charset="0"/>
        </a:defRPr>
      </a:lvl5pPr>
      <a:lvl6pPr marL="457200" algn="l" rtl="0" fontAlgn="base">
        <a:spcBef>
          <a:spcPct val="0"/>
        </a:spcBef>
        <a:spcAft>
          <a:spcPct val="0"/>
        </a:spcAft>
        <a:defRPr sz="4400">
          <a:solidFill>
            <a:schemeClr val="tx2"/>
          </a:solidFill>
          <a:latin typeface="Century Gothic" charset="0"/>
          <a:ea typeface="ＭＳ Ｐゴシック" charset="0"/>
        </a:defRPr>
      </a:lvl6pPr>
      <a:lvl7pPr marL="914400" algn="l" rtl="0" fontAlgn="base">
        <a:spcBef>
          <a:spcPct val="0"/>
        </a:spcBef>
        <a:spcAft>
          <a:spcPct val="0"/>
        </a:spcAft>
        <a:defRPr sz="4400">
          <a:solidFill>
            <a:schemeClr val="tx2"/>
          </a:solidFill>
          <a:latin typeface="Century Gothic" charset="0"/>
          <a:ea typeface="ＭＳ Ｐゴシック" charset="0"/>
        </a:defRPr>
      </a:lvl7pPr>
      <a:lvl8pPr marL="1371600" algn="l" rtl="0" fontAlgn="base">
        <a:spcBef>
          <a:spcPct val="0"/>
        </a:spcBef>
        <a:spcAft>
          <a:spcPct val="0"/>
        </a:spcAft>
        <a:defRPr sz="4400">
          <a:solidFill>
            <a:schemeClr val="tx2"/>
          </a:solidFill>
          <a:latin typeface="Century Gothic" charset="0"/>
          <a:ea typeface="ＭＳ Ｐゴシック" charset="0"/>
        </a:defRPr>
      </a:lvl8pPr>
      <a:lvl9pPr marL="1828800" algn="l" rtl="0" fontAlgn="base">
        <a:spcBef>
          <a:spcPct val="0"/>
        </a:spcBef>
        <a:spcAft>
          <a:spcPct val="0"/>
        </a:spcAft>
        <a:defRPr sz="4400">
          <a:solidFill>
            <a:schemeClr val="tx2"/>
          </a:solidFill>
          <a:latin typeface="Century Gothic"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4.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tes.co.uk/teaching-resource/Heart-disease--AQA-As-Biology-612604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vascular+aneurysm&amp;source=images&amp;cd=&amp;cad=rja&amp;docid=4WIvagsVTaqJtM&amp;tbnid=Uvgq-VWu81Pf_M:&amp;ved=0CAUQjRw&amp;url=http://memphisvascular.com/patient-education/brain-aneurysms/&amp;ei=oDOgUp-xII2rhQf_1ICADw&amp;psig=AFQjCNETTl5R8pLDxNVX4G5Gi5qXhozYzg&amp;ust=1386317027426711" TargetMode="Externa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smoking&amp;source=images&amp;cd=&amp;cad=rja&amp;docid=EsuGtp_HLKUmHM&amp;tbnid=Ro6TQqkjlILpbM:&amp;ved=0CAUQjRw&amp;url=http://www.acneeinstein.com/does-smoking-cause-acne/&amp;ei=UzSgUoCROomUhQfS1oHQBw&amp;psig=AFQjCNHDzpeJ898bgDa-SGpCpawaSGMsgw&amp;ust=1386317257004336" TargetMode="Externa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google.co.uk/url?sa=i&amp;rct=j&amp;q=old&amp;source=images&amp;cd=&amp;cad=rja&amp;docid=u74nYZj6S4ROoM&amp;tbnid=ke9CyQzaTYCTfM:&amp;ved=0CAUQjRw&amp;url=http://www.mscottgrimmett.com/?p=500&amp;ei=zTSgUu21M8St7Qa124GgAg&amp;psig=AFQjCNEzXkeBAccgzT7LId7buG9iWS3BBw&amp;ust=1386317379711769" TargetMode="External"/><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http://www.google.co.uk/url?sa=i&amp;rct=j&amp;q=man+and+woman&amp;source=images&amp;cd=&amp;cad=rja&amp;docid=0nSuhwiCBPtxiM&amp;tbnid=YK3SdvaDIzRmbM:&amp;ved=0CAUQjRw&amp;url=http://www.123rf.com/photo_1289928_business-man-and-woman.html&amp;ei=qzSgUoyjF8mphAeimYG4DQ&amp;psig=AFQjCNHwA3FjThUtEjJT6ruAkQW3jk6WSw&amp;ust=138631733226966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obese&amp;source=images&amp;cd=&amp;cad=rja&amp;docid=W2dV-z9VdqhGYM&amp;tbnid=IOjsosJKWERXRM:&amp;ved=0CAUQjRw&amp;url=http://www.bluesci.org/?p=8857&amp;ei=EDWgUruQLoS47QbSgIGAAg&amp;psig=AFQjCNEfiVP7fBXlUnEo4E89lmcjp7fKvw&amp;ust=1386317443628379" TargetMode="Externa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students+drinking&amp;source=images&amp;cd=&amp;cad=rja&amp;docid=RILVczoXxChuzM&amp;tbnid=zl13dng0zu4O8M:&amp;ved=0CAUQjRw&amp;url=http://scopeblog.stanford.edu/2011/10/03/using-facebook-to-assess-alcohol-related-problems-among-college-students/&amp;ei=YDWgUuauPMXm7Ab4tYDIAg&amp;psig=AFQjCNGV_db57TznZllCkLWfauRnpAFz2w&amp;ust=1386317513262618" TargetMode="Externa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edicinenet.com/script/main/art.asp?articlekey=6554" TargetMode="External"/><Relationship Id="rId4" Type="http://schemas.openxmlformats.org/officeDocument/2006/relationships/hyperlink" Target="http://www.medicinenet.com/script/main/art.asp?articlekey=11296" TargetMode="External"/><Relationship Id="rId1" Type="http://schemas.openxmlformats.org/officeDocument/2006/relationships/slideLayout" Target="../slideLayouts/slideLayout2.xml"/><Relationship Id="rId2" Type="http://schemas.openxmlformats.org/officeDocument/2006/relationships/hyperlink" Target="http://www.medicinenet.com/script/main/art.asp?articlekey=416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s.co.uk/teaching-resource/AQA-3-1-5-AS-Biology--Heart-and-Heart-Diseases-6380648"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gif"/><Relationship Id="rId3"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cdc.gov/heartdisease/facts.ht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u="sng" dirty="0" smtClean="0"/>
              <a:t>Heart Disease Packet</a:t>
            </a:r>
            <a:endParaRPr lang="en-US" b="1" u="sng"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9C0C90E-E25B-4C45-B752-174EB0E9A0B2}" type="slidenum">
              <a:rPr lang="en-GB" smtClean="0">
                <a:solidFill>
                  <a:srgbClr val="94C600"/>
                </a:solidFill>
                <a:latin typeface="Century Gothic"/>
              </a:rPr>
              <a:pPr/>
              <a:t>1</a:t>
            </a:fld>
            <a:endParaRPr lang="en-GB">
              <a:solidFill>
                <a:srgbClr val="94C600"/>
              </a:solidFill>
              <a:latin typeface="Century Gothic"/>
            </a:endParaRPr>
          </a:p>
        </p:txBody>
      </p:sp>
    </p:spTree>
    <p:extLst>
      <p:ext uri="{BB962C8B-B14F-4D97-AF65-F5344CB8AC3E}">
        <p14:creationId xmlns:p14="http://schemas.microsoft.com/office/powerpoint/2010/main" val="362094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GB" sz="2800" b="1"/>
              <a:t>Risk of CHD</a:t>
            </a:r>
            <a:endParaRPr lang="en-US" sz="2800" b="1"/>
          </a:p>
        </p:txBody>
      </p:sp>
      <p:sp>
        <p:nvSpPr>
          <p:cNvPr id="166915" name="Rectangle 3"/>
          <p:cNvSpPr>
            <a:spLocks noGrp="1" noChangeArrowheads="1"/>
          </p:cNvSpPr>
          <p:nvPr>
            <p:ph type="body" idx="1"/>
          </p:nvPr>
        </p:nvSpPr>
        <p:spPr/>
        <p:txBody>
          <a:bodyPr/>
          <a:lstStyle/>
          <a:p>
            <a:pPr>
              <a:lnSpc>
                <a:spcPct val="90000"/>
              </a:lnSpc>
              <a:buFontTx/>
              <a:buNone/>
            </a:pPr>
            <a:r>
              <a:rPr lang="en-GB" sz="2400" dirty="0"/>
              <a:t>Other risk factors for CHD include having:</a:t>
            </a:r>
          </a:p>
          <a:p>
            <a:pPr>
              <a:lnSpc>
                <a:spcPct val="90000"/>
              </a:lnSpc>
              <a:buFontTx/>
              <a:buNone/>
            </a:pPr>
            <a:r>
              <a:rPr lang="en-GB" sz="1800" b="1" dirty="0">
                <a:solidFill>
                  <a:srgbClr val="3C8C93"/>
                </a:solidFill>
              </a:rPr>
              <a:t>•</a:t>
            </a:r>
            <a:r>
              <a:rPr lang="en-GB" sz="2400" b="1" dirty="0">
                <a:solidFill>
                  <a:srgbClr val="3C8C93"/>
                </a:solidFill>
              </a:rPr>
              <a:t> a family history of CHD;</a:t>
            </a:r>
          </a:p>
          <a:p>
            <a:pPr>
              <a:lnSpc>
                <a:spcPct val="90000"/>
              </a:lnSpc>
              <a:buFontTx/>
              <a:buNone/>
            </a:pPr>
            <a:r>
              <a:rPr lang="en-GB" sz="1800" b="1" dirty="0">
                <a:solidFill>
                  <a:srgbClr val="3C8C93"/>
                </a:solidFill>
              </a:rPr>
              <a:t>•</a:t>
            </a:r>
            <a:r>
              <a:rPr lang="en-GB" sz="2400" b="1" dirty="0">
                <a:solidFill>
                  <a:srgbClr val="3C8C93"/>
                </a:solidFill>
              </a:rPr>
              <a:t> high blood cholesterol level;</a:t>
            </a:r>
          </a:p>
          <a:p>
            <a:pPr>
              <a:lnSpc>
                <a:spcPct val="90000"/>
              </a:lnSpc>
              <a:buFontTx/>
              <a:buNone/>
            </a:pPr>
            <a:r>
              <a:rPr lang="en-GB" sz="1800" b="1" dirty="0">
                <a:solidFill>
                  <a:srgbClr val="3C8C93"/>
                </a:solidFill>
              </a:rPr>
              <a:t>•</a:t>
            </a:r>
            <a:r>
              <a:rPr lang="en-GB" sz="2400" b="1" dirty="0">
                <a:solidFill>
                  <a:srgbClr val="3C8C93"/>
                </a:solidFill>
              </a:rPr>
              <a:t> high blood pressure;</a:t>
            </a:r>
          </a:p>
          <a:p>
            <a:pPr>
              <a:lnSpc>
                <a:spcPct val="90000"/>
              </a:lnSpc>
              <a:buFontTx/>
              <a:buNone/>
            </a:pPr>
            <a:r>
              <a:rPr lang="en-GB" sz="1800" b="1" dirty="0">
                <a:solidFill>
                  <a:srgbClr val="3C8C93"/>
                </a:solidFill>
              </a:rPr>
              <a:t>•</a:t>
            </a:r>
            <a:r>
              <a:rPr lang="en-GB" sz="2400" b="1" dirty="0">
                <a:solidFill>
                  <a:srgbClr val="3C8C93"/>
                </a:solidFill>
              </a:rPr>
              <a:t> high intake of saturated fats;</a:t>
            </a:r>
          </a:p>
          <a:p>
            <a:pPr>
              <a:lnSpc>
                <a:spcPct val="90000"/>
              </a:lnSpc>
              <a:buFontTx/>
              <a:buNone/>
            </a:pPr>
            <a:r>
              <a:rPr lang="en-GB" sz="1800" b="1" dirty="0">
                <a:solidFill>
                  <a:srgbClr val="3C8C93"/>
                </a:solidFill>
              </a:rPr>
              <a:t>•</a:t>
            </a:r>
            <a:r>
              <a:rPr lang="en-GB" sz="2400" b="1" dirty="0">
                <a:solidFill>
                  <a:srgbClr val="3C8C93"/>
                </a:solidFill>
              </a:rPr>
              <a:t> diabetes.</a:t>
            </a:r>
          </a:p>
          <a:p>
            <a:pPr>
              <a:lnSpc>
                <a:spcPct val="90000"/>
              </a:lnSpc>
              <a:buFontTx/>
              <a:buNone/>
            </a:pPr>
            <a:endParaRPr lang="en-GB" sz="2400" dirty="0"/>
          </a:p>
          <a:p>
            <a:pPr>
              <a:lnSpc>
                <a:spcPct val="90000"/>
              </a:lnSpc>
              <a:buFontTx/>
              <a:buNone/>
            </a:pPr>
            <a:r>
              <a:rPr lang="en-GB" sz="2400" dirty="0"/>
              <a:t>Some factors cannot be changed, such as </a:t>
            </a:r>
          </a:p>
          <a:p>
            <a:pPr>
              <a:lnSpc>
                <a:spcPct val="90000"/>
              </a:lnSpc>
              <a:buFontTx/>
              <a:buNone/>
            </a:pPr>
            <a:r>
              <a:rPr lang="en-GB" sz="2400" dirty="0"/>
              <a:t>family history. Other factors can be changed, for</a:t>
            </a:r>
          </a:p>
          <a:p>
            <a:pPr>
              <a:lnSpc>
                <a:spcPct val="90000"/>
              </a:lnSpc>
              <a:buFontTx/>
              <a:buNone/>
            </a:pPr>
            <a:r>
              <a:rPr lang="en-GB" sz="2400" dirty="0"/>
              <a:t>example diet or other aspect of lifestyle which are </a:t>
            </a:r>
          </a:p>
          <a:p>
            <a:pPr>
              <a:lnSpc>
                <a:spcPct val="90000"/>
              </a:lnSpc>
              <a:buFontTx/>
              <a:buNone/>
            </a:pPr>
            <a:r>
              <a:rPr lang="en-GB" sz="2400" dirty="0"/>
              <a:t>called modifiable risk factors.</a:t>
            </a:r>
            <a:endParaRPr lang="en-US" sz="2400" dirty="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6856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GB" sz="2800" b="1"/>
              <a:t>Blood cholesterol levels</a:t>
            </a:r>
            <a:endParaRPr lang="en-US" sz="2800" b="1"/>
          </a:p>
        </p:txBody>
      </p:sp>
      <p:sp>
        <p:nvSpPr>
          <p:cNvPr id="167939" name="Rectangle 3"/>
          <p:cNvSpPr>
            <a:spLocks noGrp="1" noChangeArrowheads="1"/>
          </p:cNvSpPr>
          <p:nvPr>
            <p:ph type="body" idx="1"/>
          </p:nvPr>
        </p:nvSpPr>
        <p:spPr/>
        <p:txBody>
          <a:bodyPr/>
          <a:lstStyle/>
          <a:p>
            <a:pPr>
              <a:buFontTx/>
              <a:buNone/>
            </a:pPr>
            <a:r>
              <a:rPr lang="en-GB" sz="2400" b="1" dirty="0"/>
              <a:t>Cholesterol </a:t>
            </a:r>
            <a:r>
              <a:rPr lang="en-GB" sz="2400" dirty="0"/>
              <a:t>is a type of fat that is essential for the body </a:t>
            </a:r>
          </a:p>
          <a:p>
            <a:pPr>
              <a:buFontTx/>
              <a:buNone/>
            </a:pPr>
            <a:r>
              <a:rPr lang="en-GB" sz="2400" dirty="0"/>
              <a:t>(not in the diet) in small amounts. It is produced in the </a:t>
            </a:r>
          </a:p>
          <a:p>
            <a:pPr>
              <a:buFontTx/>
              <a:buNone/>
            </a:pPr>
            <a:r>
              <a:rPr lang="en-GB" sz="2400" dirty="0"/>
              <a:t>liver and some is also obtained from the diet. </a:t>
            </a:r>
          </a:p>
          <a:p>
            <a:pPr>
              <a:buFontTx/>
              <a:buNone/>
            </a:pPr>
            <a:r>
              <a:rPr lang="en-GB" sz="2400" dirty="0"/>
              <a:t>Cholesterol is carried around the body in the blood. </a:t>
            </a:r>
          </a:p>
          <a:p>
            <a:pPr>
              <a:buFontTx/>
              <a:buNone/>
            </a:pPr>
            <a:endParaRPr lang="en-GB" sz="2400" dirty="0" smtClean="0"/>
          </a:p>
          <a:p>
            <a:pPr>
              <a:buFontTx/>
              <a:buNone/>
            </a:pPr>
            <a:r>
              <a:rPr lang="en-GB" sz="2400" dirty="0" smtClean="0"/>
              <a:t>High </a:t>
            </a:r>
            <a:r>
              <a:rPr lang="en-GB" sz="2400" dirty="0"/>
              <a:t>levels of cholesterol in blood increase the risk of </a:t>
            </a:r>
          </a:p>
          <a:p>
            <a:pPr>
              <a:buFontTx/>
              <a:buNone/>
            </a:pPr>
            <a:r>
              <a:rPr lang="en-GB" sz="2400" dirty="0"/>
              <a:t>CHD.</a:t>
            </a:r>
          </a:p>
          <a:p>
            <a:pPr>
              <a:buFontTx/>
              <a:buNone/>
            </a:pPr>
            <a:endParaRPr lang="en-GB" sz="2400" dirty="0"/>
          </a:p>
          <a:p>
            <a:pPr>
              <a:buFontTx/>
              <a:buNone/>
            </a:pPr>
            <a:r>
              <a:rPr lang="en-GB" sz="2400" dirty="0"/>
              <a:t>The level of cholesterol in the blood depends partly on </a:t>
            </a:r>
          </a:p>
          <a:p>
            <a:pPr>
              <a:buFontTx/>
              <a:buNone/>
            </a:pPr>
            <a:r>
              <a:rPr lang="en-GB" sz="2400" dirty="0"/>
              <a:t>genetic factors, but diet is also important.</a:t>
            </a:r>
            <a:endParaRPr lang="en-US" sz="2400" dirty="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144447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sz="2800" b="1"/>
              <a:t>Cholesterol and the diet</a:t>
            </a:r>
            <a:endParaRPr lang="en-US" sz="2800" b="1"/>
          </a:p>
        </p:txBody>
      </p:sp>
      <p:sp>
        <p:nvSpPr>
          <p:cNvPr id="168963" name="Rectangle 3"/>
          <p:cNvSpPr>
            <a:spLocks noGrp="1" noChangeArrowheads="1"/>
          </p:cNvSpPr>
          <p:nvPr>
            <p:ph type="body" idx="1"/>
          </p:nvPr>
        </p:nvSpPr>
        <p:spPr>
          <a:xfrm>
            <a:off x="0" y="1600200"/>
            <a:ext cx="8686800" cy="4060825"/>
          </a:xfrm>
        </p:spPr>
        <p:txBody>
          <a:bodyPr/>
          <a:lstStyle/>
          <a:p>
            <a:pPr>
              <a:buFontTx/>
              <a:buNone/>
            </a:pPr>
            <a:r>
              <a:rPr lang="en-GB" sz="2400"/>
              <a:t>	The level of blood cholesterol is affected by the amount and type of fat in the diet. </a:t>
            </a:r>
          </a:p>
          <a:p>
            <a:pPr>
              <a:buFontTx/>
              <a:buNone/>
            </a:pPr>
            <a:r>
              <a:rPr lang="en-GB" sz="2400"/>
              <a:t>	</a:t>
            </a:r>
          </a:p>
          <a:p>
            <a:pPr>
              <a:buFontTx/>
              <a:buNone/>
            </a:pPr>
            <a:r>
              <a:rPr lang="en-GB" sz="2400"/>
              <a:t>	High intakes of saturated fatty acids, and of total fat, can increase the amount of cholesterol in the blood, and therefore increase the risk of CHD.</a:t>
            </a:r>
          </a:p>
          <a:p>
            <a:pPr>
              <a:buFontTx/>
              <a:buNone/>
            </a:pPr>
            <a:endParaRPr lang="en-GB" sz="2400"/>
          </a:p>
          <a:p>
            <a:pPr>
              <a:buFontTx/>
              <a:buNone/>
            </a:pPr>
            <a:r>
              <a:rPr lang="en-GB" sz="2400"/>
              <a:t>	Most people are consuming too much saturated fat and need to switch to foods containing unsaturated fat or remove visible fat.</a:t>
            </a:r>
            <a:endParaRPr lang="en-US" sz="2400"/>
          </a:p>
        </p:txBody>
      </p:sp>
      <p:pic>
        <p:nvPicPr>
          <p:cNvPr id="168964" name="Picture 4" descr="butter [320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5589588"/>
            <a:ext cx="1766887" cy="1076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275197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GB" sz="2800" b="1"/>
              <a:t>Reducing cholesterol in the diet</a:t>
            </a:r>
            <a:endParaRPr lang="en-US" sz="2800" b="1"/>
          </a:p>
        </p:txBody>
      </p:sp>
      <p:sp>
        <p:nvSpPr>
          <p:cNvPr id="169987" name="Rectangle 3"/>
          <p:cNvSpPr>
            <a:spLocks noGrp="1" noChangeArrowheads="1"/>
          </p:cNvSpPr>
          <p:nvPr>
            <p:ph type="body" idx="1"/>
          </p:nvPr>
        </p:nvSpPr>
        <p:spPr>
          <a:xfrm>
            <a:off x="0" y="1600200"/>
            <a:ext cx="8686800" cy="3052763"/>
          </a:xfrm>
        </p:spPr>
        <p:txBody>
          <a:bodyPr/>
          <a:lstStyle/>
          <a:p>
            <a:pPr>
              <a:lnSpc>
                <a:spcPct val="90000"/>
              </a:lnSpc>
              <a:buFontTx/>
              <a:buNone/>
            </a:pPr>
            <a:r>
              <a:rPr lang="en-GB" sz="2400"/>
              <a:t>	Before cholesterol can be deposited on blood vessel walls, it is changed by a chemical reaction called oxidation. Substances called antioxidants can help to prevent this reaction happening and so reduce the amount of deposit formed in the blood vessels. </a:t>
            </a:r>
          </a:p>
          <a:p>
            <a:pPr>
              <a:lnSpc>
                <a:spcPct val="90000"/>
              </a:lnSpc>
              <a:buFontTx/>
              <a:buNone/>
            </a:pPr>
            <a:endParaRPr lang="en-GB" sz="2400"/>
          </a:p>
          <a:p>
            <a:pPr>
              <a:lnSpc>
                <a:spcPct val="90000"/>
              </a:lnSpc>
              <a:buFontTx/>
              <a:buNone/>
            </a:pPr>
            <a:r>
              <a:rPr lang="en-GB" sz="2400"/>
              <a:t>	Examples of antioxidants include vitamins A, C, and E. These are found in fruit and vegetables.</a:t>
            </a:r>
            <a:endParaRPr lang="en-US" sz="240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94999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sz="2800" b="1"/>
              <a:t>Blood pressure</a:t>
            </a:r>
            <a:endParaRPr lang="en-US" sz="2800" b="1"/>
          </a:p>
        </p:txBody>
      </p:sp>
      <p:sp>
        <p:nvSpPr>
          <p:cNvPr id="171011" name="Rectangle 3"/>
          <p:cNvSpPr>
            <a:spLocks noGrp="1" noChangeArrowheads="1"/>
          </p:cNvSpPr>
          <p:nvPr>
            <p:ph type="body" idx="1"/>
          </p:nvPr>
        </p:nvSpPr>
        <p:spPr>
          <a:xfrm>
            <a:off x="0" y="1600200"/>
            <a:ext cx="8686800" cy="4492625"/>
          </a:xfrm>
        </p:spPr>
        <p:txBody>
          <a:bodyPr/>
          <a:lstStyle/>
          <a:p>
            <a:pPr>
              <a:lnSpc>
                <a:spcPct val="90000"/>
              </a:lnSpc>
              <a:buFontTx/>
              <a:buNone/>
            </a:pPr>
            <a:r>
              <a:rPr lang="en-GB" sz="2400" dirty="0"/>
              <a:t>	High blood pressure increases the risk of CHD. Blood pressure tends to be raised in people who:</a:t>
            </a:r>
          </a:p>
          <a:p>
            <a:pPr>
              <a:lnSpc>
                <a:spcPct val="90000"/>
              </a:lnSpc>
              <a:buFontTx/>
              <a:buNone/>
            </a:pPr>
            <a:r>
              <a:rPr lang="en-GB" sz="2400" b="1" dirty="0">
                <a:solidFill>
                  <a:srgbClr val="3C8C93"/>
                </a:solidFill>
              </a:rPr>
              <a:t>	 • are very overweight;</a:t>
            </a:r>
          </a:p>
          <a:p>
            <a:pPr>
              <a:lnSpc>
                <a:spcPct val="90000"/>
              </a:lnSpc>
              <a:buFontTx/>
              <a:buNone/>
            </a:pPr>
            <a:r>
              <a:rPr lang="en-GB" sz="2400" b="1" dirty="0">
                <a:solidFill>
                  <a:srgbClr val="3C8C93"/>
                </a:solidFill>
              </a:rPr>
              <a:t>	 • drink a lot of alcohol;</a:t>
            </a:r>
          </a:p>
          <a:p>
            <a:pPr>
              <a:lnSpc>
                <a:spcPct val="90000"/>
              </a:lnSpc>
              <a:buFontTx/>
              <a:buNone/>
            </a:pPr>
            <a:r>
              <a:rPr lang="en-GB" sz="2400" b="1" dirty="0">
                <a:solidFill>
                  <a:srgbClr val="3C8C93"/>
                </a:solidFill>
              </a:rPr>
              <a:t>	 • take little exercise;</a:t>
            </a:r>
          </a:p>
          <a:p>
            <a:pPr>
              <a:lnSpc>
                <a:spcPct val="90000"/>
              </a:lnSpc>
              <a:buFontTx/>
              <a:buNone/>
            </a:pPr>
            <a:r>
              <a:rPr lang="en-GB" sz="2400" b="1" dirty="0">
                <a:solidFill>
                  <a:srgbClr val="3C8C93"/>
                </a:solidFill>
              </a:rPr>
              <a:t>	 • smoke cigarettes;</a:t>
            </a:r>
          </a:p>
          <a:p>
            <a:pPr>
              <a:lnSpc>
                <a:spcPct val="90000"/>
              </a:lnSpc>
              <a:buFontTx/>
              <a:buNone/>
            </a:pPr>
            <a:r>
              <a:rPr lang="en-GB" sz="2400" b="1" dirty="0">
                <a:solidFill>
                  <a:srgbClr val="3C8C93"/>
                </a:solidFill>
              </a:rPr>
              <a:t>	 • eat a lot of salt.</a:t>
            </a:r>
          </a:p>
          <a:p>
            <a:pPr>
              <a:lnSpc>
                <a:spcPct val="90000"/>
              </a:lnSpc>
              <a:buFontTx/>
              <a:buNone/>
            </a:pPr>
            <a:endParaRPr lang="en-GB" sz="2400" dirty="0"/>
          </a:p>
          <a:p>
            <a:pPr>
              <a:lnSpc>
                <a:spcPct val="90000"/>
              </a:lnSpc>
              <a:buFontTx/>
              <a:buNone/>
            </a:pPr>
            <a:r>
              <a:rPr lang="en-GB" sz="2400" dirty="0"/>
              <a:t>	Considering which of these factors are relevant, and altering them is necessary, can help to reduce blood pressure.</a:t>
            </a:r>
            <a:endParaRPr lang="en-US" sz="2400" dirty="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346490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2800" b="1"/>
              <a:t>Maintaining a healthy weight</a:t>
            </a:r>
            <a:endParaRPr lang="en-US" sz="2800" b="1"/>
          </a:p>
        </p:txBody>
      </p:sp>
      <p:sp>
        <p:nvSpPr>
          <p:cNvPr id="172035" name="Rectangle 3"/>
          <p:cNvSpPr>
            <a:spLocks noGrp="1" noChangeArrowheads="1"/>
          </p:cNvSpPr>
          <p:nvPr>
            <p:ph type="body" idx="1"/>
          </p:nvPr>
        </p:nvSpPr>
        <p:spPr>
          <a:xfrm>
            <a:off x="0" y="1600200"/>
            <a:ext cx="8686800" cy="3413125"/>
          </a:xfrm>
        </p:spPr>
        <p:txBody>
          <a:bodyPr/>
          <a:lstStyle/>
          <a:p>
            <a:pPr>
              <a:buFontTx/>
              <a:buNone/>
            </a:pPr>
            <a:r>
              <a:rPr lang="en-GB" sz="2400"/>
              <a:t>	Being very overweight (obese) increases the risk of CHD. </a:t>
            </a:r>
          </a:p>
          <a:p>
            <a:pPr>
              <a:buFontTx/>
              <a:buNone/>
            </a:pPr>
            <a:endParaRPr lang="en-GB" sz="2400"/>
          </a:p>
          <a:p>
            <a:pPr>
              <a:buFontTx/>
              <a:buNone/>
            </a:pPr>
            <a:r>
              <a:rPr lang="en-GB" sz="2400"/>
              <a:t>	Eating a balanced diet and being physically activity is important in maintaining a healthy body weight.</a:t>
            </a:r>
          </a:p>
          <a:p>
            <a:pPr>
              <a:buFontTx/>
              <a:buNone/>
            </a:pPr>
            <a:endParaRPr lang="en-GB" sz="2400"/>
          </a:p>
          <a:p>
            <a:pPr>
              <a:buFontTx/>
              <a:buNone/>
            </a:pPr>
            <a:r>
              <a:rPr lang="en-GB" sz="2400"/>
              <a:t>	This will also reduce the risk of high blood pressure, which is a risk factor for CHD.</a:t>
            </a:r>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412184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sz="2800" b="1"/>
              <a:t>Distribution of fat</a:t>
            </a:r>
            <a:endParaRPr lang="en-US" sz="2800" b="1"/>
          </a:p>
        </p:txBody>
      </p:sp>
      <p:sp>
        <p:nvSpPr>
          <p:cNvPr id="173059" name="Rectangle 3"/>
          <p:cNvSpPr>
            <a:spLocks noGrp="1" noChangeArrowheads="1"/>
          </p:cNvSpPr>
          <p:nvPr>
            <p:ph type="body" idx="1"/>
          </p:nvPr>
        </p:nvSpPr>
        <p:spPr>
          <a:xfrm>
            <a:off x="0" y="1600200"/>
            <a:ext cx="8686800" cy="3773488"/>
          </a:xfrm>
        </p:spPr>
        <p:txBody>
          <a:bodyPr/>
          <a:lstStyle/>
          <a:p>
            <a:pPr>
              <a:buFontTx/>
              <a:buNone/>
            </a:pPr>
            <a:r>
              <a:rPr lang="en-GB" sz="2400"/>
              <a:t>	The distribution of fat in the body also affects risk. </a:t>
            </a:r>
          </a:p>
          <a:p>
            <a:pPr>
              <a:buFontTx/>
              <a:buNone/>
            </a:pPr>
            <a:r>
              <a:rPr lang="en-GB" sz="2400"/>
              <a:t>	</a:t>
            </a:r>
          </a:p>
          <a:p>
            <a:pPr>
              <a:buFontTx/>
              <a:buNone/>
            </a:pPr>
            <a:r>
              <a:rPr lang="en-GB" sz="2400"/>
              <a:t>	People who have a high proportion of fat around the central part of the body (‘apple shaped’) have a greater risk of CHD than those who have most of their fat around the hips and thighs (‘pear shaped’). </a:t>
            </a:r>
          </a:p>
          <a:p>
            <a:pPr>
              <a:buFontTx/>
              <a:buNone/>
            </a:pPr>
            <a:endParaRPr lang="en-GB" sz="2400"/>
          </a:p>
          <a:p>
            <a:pPr>
              <a:buFontTx/>
              <a:buNone/>
            </a:pPr>
            <a:r>
              <a:rPr lang="en-GB" sz="2400"/>
              <a:t>	Men tend to be more ‘apple shaped’ whereas women tend to be more ‘pear shaped’.</a:t>
            </a:r>
            <a:endParaRPr lang="en-US" sz="2400"/>
          </a:p>
          <a:p>
            <a:pPr>
              <a:buFontTx/>
              <a:buNone/>
            </a:pPr>
            <a:endParaRPr lang="en-US" sz="2400"/>
          </a:p>
        </p:txBody>
      </p:sp>
      <p:pic>
        <p:nvPicPr>
          <p:cNvPr id="173060" name="Picture 4" descr="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5661025"/>
            <a:ext cx="806450" cy="858838"/>
          </a:xfrm>
          <a:prstGeom prst="rect">
            <a:avLst/>
          </a:prstGeom>
          <a:noFill/>
          <a:extLst>
            <a:ext uri="{909E8E84-426E-40dd-AFC4-6F175D3DCCD1}">
              <a14:hiddenFill xmlns:a14="http://schemas.microsoft.com/office/drawing/2010/main">
                <a:solidFill>
                  <a:srgbClr val="FFFFFF"/>
                </a:solidFill>
              </a14:hiddenFill>
            </a:ext>
          </a:extLst>
        </p:spPr>
      </p:pic>
      <p:pic>
        <p:nvPicPr>
          <p:cNvPr id="173061" name="Picture 5" descr="Bartlett pea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1753">
            <a:off x="7596188" y="5157788"/>
            <a:ext cx="752475" cy="12239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46289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sz="2800" b="1" dirty="0"/>
              <a:t>Soluble </a:t>
            </a:r>
            <a:r>
              <a:rPr lang="en-GB" sz="2800" b="1" dirty="0" err="1" smtClean="0"/>
              <a:t>fiber</a:t>
            </a:r>
            <a:endParaRPr lang="en-US" sz="2800" b="1" dirty="0"/>
          </a:p>
        </p:txBody>
      </p:sp>
      <p:sp>
        <p:nvSpPr>
          <p:cNvPr id="190467" name="Rectangle 3"/>
          <p:cNvSpPr>
            <a:spLocks noGrp="1" noChangeArrowheads="1"/>
          </p:cNvSpPr>
          <p:nvPr>
            <p:ph type="body" idx="1"/>
          </p:nvPr>
        </p:nvSpPr>
        <p:spPr>
          <a:xfrm>
            <a:off x="0" y="1412875"/>
            <a:ext cx="8686800" cy="4713288"/>
          </a:xfrm>
        </p:spPr>
        <p:txBody>
          <a:bodyPr/>
          <a:lstStyle/>
          <a:p>
            <a:pPr>
              <a:lnSpc>
                <a:spcPct val="90000"/>
              </a:lnSpc>
              <a:buFontTx/>
              <a:buNone/>
            </a:pPr>
            <a:r>
              <a:rPr lang="en-GB" sz="2400" dirty="0"/>
              <a:t>	Where is it found?		</a:t>
            </a:r>
          </a:p>
          <a:p>
            <a:pPr>
              <a:lnSpc>
                <a:spcPct val="90000"/>
              </a:lnSpc>
              <a:buFontTx/>
              <a:buNone/>
            </a:pPr>
            <a:r>
              <a:rPr lang="en-GB" sz="2400" dirty="0"/>
              <a:t>	Soluble </a:t>
            </a:r>
            <a:r>
              <a:rPr lang="en-GB" sz="2400" dirty="0" err="1" smtClean="0"/>
              <a:t>fiber</a:t>
            </a:r>
            <a:r>
              <a:rPr lang="en-GB" sz="2400" dirty="0" smtClean="0"/>
              <a:t> </a:t>
            </a:r>
            <a:r>
              <a:rPr lang="en-GB" sz="2400" dirty="0"/>
              <a:t>is a type of dietary </a:t>
            </a:r>
            <a:r>
              <a:rPr lang="en-GB" sz="2400" dirty="0" err="1" smtClean="0"/>
              <a:t>fiber</a:t>
            </a:r>
            <a:r>
              <a:rPr lang="en-GB" sz="2400" dirty="0" smtClean="0"/>
              <a:t> </a:t>
            </a:r>
            <a:r>
              <a:rPr lang="en-GB" sz="2400" dirty="0"/>
              <a:t>(NSP) which is found in foods such as oats, vegetables and beans. </a:t>
            </a:r>
          </a:p>
          <a:p>
            <a:pPr>
              <a:lnSpc>
                <a:spcPct val="90000"/>
              </a:lnSpc>
              <a:buFontTx/>
              <a:buNone/>
            </a:pPr>
            <a:endParaRPr lang="en-GB" sz="2400" dirty="0"/>
          </a:p>
          <a:p>
            <a:pPr>
              <a:lnSpc>
                <a:spcPct val="90000"/>
              </a:lnSpc>
              <a:buFontTx/>
              <a:buNone/>
            </a:pPr>
            <a:endParaRPr lang="en-GB" sz="2400" dirty="0"/>
          </a:p>
          <a:p>
            <a:pPr>
              <a:lnSpc>
                <a:spcPct val="90000"/>
              </a:lnSpc>
              <a:buFontTx/>
              <a:buNone/>
            </a:pPr>
            <a:endParaRPr lang="en-GB" sz="2400" dirty="0"/>
          </a:p>
          <a:p>
            <a:pPr>
              <a:lnSpc>
                <a:spcPct val="90000"/>
              </a:lnSpc>
              <a:buFontTx/>
              <a:buNone/>
            </a:pPr>
            <a:endParaRPr lang="en-GB" sz="2400" dirty="0"/>
          </a:p>
          <a:p>
            <a:pPr>
              <a:lnSpc>
                <a:spcPct val="90000"/>
              </a:lnSpc>
              <a:buFontTx/>
              <a:buNone/>
            </a:pPr>
            <a:endParaRPr lang="en-GB" sz="2400" dirty="0"/>
          </a:p>
          <a:p>
            <a:pPr>
              <a:lnSpc>
                <a:spcPct val="90000"/>
              </a:lnSpc>
              <a:buFontTx/>
              <a:buNone/>
            </a:pPr>
            <a:r>
              <a:rPr lang="en-GB" sz="2400" dirty="0"/>
              <a:t>	</a:t>
            </a:r>
          </a:p>
          <a:p>
            <a:pPr>
              <a:lnSpc>
                <a:spcPct val="90000"/>
              </a:lnSpc>
              <a:buFontTx/>
              <a:buNone/>
            </a:pPr>
            <a:r>
              <a:rPr lang="en-GB" sz="2400" dirty="0"/>
              <a:t>	How is it good for heart health?</a:t>
            </a:r>
          </a:p>
          <a:p>
            <a:pPr>
              <a:lnSpc>
                <a:spcPct val="90000"/>
              </a:lnSpc>
              <a:buFontTx/>
              <a:buNone/>
            </a:pPr>
            <a:r>
              <a:rPr lang="en-GB" sz="2400" dirty="0"/>
              <a:t>	It has been shown to reduce blood cholesterol levels and therefore may reduce the risk of CHD.</a:t>
            </a:r>
            <a:endParaRPr lang="en-US" sz="2400" dirty="0"/>
          </a:p>
        </p:txBody>
      </p:sp>
      <p:pic>
        <p:nvPicPr>
          <p:cNvPr id="190468" name="Picture 4" descr="sqaure of veget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141663"/>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90469" name="Picture 5" descr="Baked b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068638"/>
            <a:ext cx="2303463" cy="1223962"/>
          </a:xfrm>
          <a:prstGeom prst="rect">
            <a:avLst/>
          </a:prstGeom>
          <a:noFill/>
          <a:extLst>
            <a:ext uri="{909E8E84-426E-40dd-AFC4-6F175D3DCCD1}">
              <a14:hiddenFill xmlns:a14="http://schemas.microsoft.com/office/drawing/2010/main">
                <a:solidFill>
                  <a:srgbClr val="FFFFFF"/>
                </a:solidFill>
              </a14:hiddenFill>
            </a:ext>
          </a:extLst>
        </p:spPr>
      </p:pic>
      <p:pic>
        <p:nvPicPr>
          <p:cNvPr id="190470" name="Picture 6" descr="Cereals (193 x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924175"/>
            <a:ext cx="1362075" cy="1368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32608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GB" sz="2800" b="1"/>
              <a:t>Omega 3 fatty acids</a:t>
            </a:r>
            <a:endParaRPr lang="en-US" sz="2800" b="1"/>
          </a:p>
        </p:txBody>
      </p:sp>
      <p:sp>
        <p:nvSpPr>
          <p:cNvPr id="174083" name="Rectangle 3"/>
          <p:cNvSpPr>
            <a:spLocks noGrp="1" noChangeArrowheads="1"/>
          </p:cNvSpPr>
          <p:nvPr>
            <p:ph type="body" idx="1"/>
          </p:nvPr>
        </p:nvSpPr>
        <p:spPr>
          <a:xfrm>
            <a:off x="0" y="1600200"/>
            <a:ext cx="8686800" cy="4525963"/>
          </a:xfrm>
        </p:spPr>
        <p:txBody>
          <a:bodyPr/>
          <a:lstStyle/>
          <a:p>
            <a:pPr>
              <a:buFontTx/>
              <a:buNone/>
            </a:pPr>
            <a:r>
              <a:rPr lang="en-GB" sz="2400"/>
              <a:t>	Where is it found?</a:t>
            </a:r>
          </a:p>
          <a:p>
            <a:pPr>
              <a:buFontTx/>
              <a:buNone/>
            </a:pPr>
            <a:r>
              <a:rPr lang="en-GB" sz="2400"/>
              <a:t>	Oily fish such as salmon, sardines and mackerel.</a:t>
            </a:r>
          </a:p>
          <a:p>
            <a:pPr>
              <a:buFontTx/>
              <a:buNone/>
            </a:pPr>
            <a:r>
              <a:rPr lang="en-GB" sz="2400"/>
              <a:t>	</a:t>
            </a:r>
          </a:p>
          <a:p>
            <a:pPr>
              <a:buFontTx/>
              <a:buNone/>
            </a:pPr>
            <a:r>
              <a:rPr lang="en-GB" sz="2400"/>
              <a:t>	How is it good for heart health?</a:t>
            </a:r>
          </a:p>
          <a:p>
            <a:pPr>
              <a:buFontTx/>
              <a:buNone/>
            </a:pPr>
            <a:r>
              <a:rPr lang="en-GB" sz="2400"/>
              <a:t>	Fatty acid found particularly in oily fish reduces clotting.  Increased consumption of these foods, therefore, may reduce the risk of CHD. </a:t>
            </a:r>
            <a:endParaRPr lang="en-US" sz="240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23809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GB" sz="2800" b="1"/>
              <a:t>Fatty acids</a:t>
            </a:r>
            <a:endParaRPr lang="en-US" sz="2800" b="1"/>
          </a:p>
        </p:txBody>
      </p:sp>
      <p:sp>
        <p:nvSpPr>
          <p:cNvPr id="176131" name="Rectangle 3"/>
          <p:cNvSpPr>
            <a:spLocks noGrp="1" noChangeArrowheads="1"/>
          </p:cNvSpPr>
          <p:nvPr>
            <p:ph type="body" idx="1"/>
          </p:nvPr>
        </p:nvSpPr>
        <p:spPr>
          <a:xfrm>
            <a:off x="0" y="1600200"/>
            <a:ext cx="8686800" cy="4525963"/>
          </a:xfrm>
        </p:spPr>
        <p:txBody>
          <a:bodyPr/>
          <a:lstStyle/>
          <a:p>
            <a:pPr>
              <a:buFontTx/>
              <a:buNone/>
            </a:pPr>
            <a:r>
              <a:rPr lang="en-GB" sz="2400"/>
              <a:t>	There are many different fatty acids. Different types of fatty acids behave differently in the body.</a:t>
            </a:r>
          </a:p>
          <a:p>
            <a:pPr>
              <a:buFontTx/>
              <a:buNone/>
            </a:pPr>
            <a:endParaRPr lang="en-GB" sz="2400"/>
          </a:p>
          <a:p>
            <a:pPr>
              <a:buFontTx/>
              <a:buNone/>
            </a:pPr>
            <a:r>
              <a:rPr lang="en-GB" sz="2400"/>
              <a:t>	Fatty acids can be divided into two groups:</a:t>
            </a:r>
          </a:p>
          <a:p>
            <a:pPr>
              <a:buFontTx/>
              <a:buNone/>
            </a:pPr>
            <a:endParaRPr lang="en-GB" sz="2400"/>
          </a:p>
          <a:p>
            <a:pPr>
              <a:buFontTx/>
              <a:buNone/>
            </a:pPr>
            <a:r>
              <a:rPr lang="en-GB" sz="2400"/>
              <a:t>	1) Saturated – these have the hydrogen atoms they can hold and all are single chemical bonds, e.g. stearic acid.</a:t>
            </a:r>
          </a:p>
          <a:p>
            <a:pPr>
              <a:buFontTx/>
              <a:buNone/>
            </a:pPr>
            <a:endParaRPr lang="en-GB" sz="2400"/>
          </a:p>
          <a:p>
            <a:pPr>
              <a:buFontTx/>
              <a:buNone/>
            </a:pPr>
            <a:r>
              <a:rPr lang="en-GB" sz="2400"/>
              <a:t>	</a:t>
            </a:r>
            <a:endParaRPr lang="en-US" sz="2400"/>
          </a:p>
        </p:txBody>
      </p:sp>
      <p:pic>
        <p:nvPicPr>
          <p:cNvPr id="176133" name="Picture 5" descr="Single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868863"/>
            <a:ext cx="10477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76134" name="Picture 6" descr="Saturated fat - stearic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5229225"/>
            <a:ext cx="3236912" cy="774700"/>
          </a:xfrm>
          <a:prstGeom prst="rect">
            <a:avLst/>
          </a:prstGeom>
          <a:noFill/>
          <a:extLst>
            <a:ext uri="{909E8E84-426E-40dd-AFC4-6F175D3DCCD1}">
              <a14:hiddenFill xmlns:a14="http://schemas.microsoft.com/office/drawing/2010/main">
                <a:solidFill>
                  <a:srgbClr val="FFFFFF"/>
                </a:solidFill>
              </a14:hiddenFill>
            </a:ext>
          </a:extLst>
        </p:spPr>
      </p:pic>
      <p:sp>
        <p:nvSpPr>
          <p:cNvPr id="176136" name="Text Box 8"/>
          <p:cNvSpPr txBox="1">
            <a:spLocks noChangeArrowheads="1"/>
          </p:cNvSpPr>
          <p:nvPr/>
        </p:nvSpPr>
        <p:spPr bwMode="auto">
          <a:xfrm>
            <a:off x="6588125" y="5949950"/>
            <a:ext cx="194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GB" sz="2400" smtClean="0">
                <a:solidFill>
                  <a:srgbClr val="000000"/>
                </a:solidFill>
                <a:latin typeface="Century Gothic" charset="0"/>
                <a:ea typeface="ＭＳ Ｐゴシック" charset="0"/>
              </a:rPr>
              <a:t>Single bond</a:t>
            </a:r>
            <a:endParaRPr lang="en-US" sz="2400" smtClean="0">
              <a:solidFill>
                <a:srgbClr val="000000"/>
              </a:solidFill>
              <a:latin typeface="Century Gothic" charset="0"/>
              <a:ea typeface="ＭＳ Ｐゴシック" charset="0"/>
            </a:endParaRPr>
          </a:p>
        </p:txBody>
      </p:sp>
      <p:sp>
        <p:nvSpPr>
          <p:cNvPr id="176137" name="Rectangle 9"/>
          <p:cNvSpPr>
            <a:spLocks noChangeArrowheads="1"/>
          </p:cNvSpPr>
          <p:nvPr/>
        </p:nvSpPr>
        <p:spPr bwMode="auto">
          <a:xfrm>
            <a:off x="6443663" y="4652963"/>
            <a:ext cx="2376487" cy="18732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8" name="Rectangle 7"/>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40481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z="2800" b="1"/>
              <a:t>Learning objectives</a:t>
            </a:r>
            <a:endParaRPr lang="en-US" sz="2800" b="1"/>
          </a:p>
        </p:txBody>
      </p:sp>
      <p:sp>
        <p:nvSpPr>
          <p:cNvPr id="6147" name="Rectangle 3"/>
          <p:cNvSpPr>
            <a:spLocks noGrp="1" noChangeArrowheads="1"/>
          </p:cNvSpPr>
          <p:nvPr>
            <p:ph idx="1"/>
          </p:nvPr>
        </p:nvSpPr>
        <p:spPr/>
        <p:txBody>
          <a:bodyPr>
            <a:normAutofit/>
          </a:bodyPr>
          <a:lstStyle/>
          <a:p>
            <a:r>
              <a:rPr lang="en-GB" sz="2400" dirty="0"/>
              <a:t>To understand the causes of coronary heart </a:t>
            </a:r>
            <a:r>
              <a:rPr lang="en-GB" sz="2400" dirty="0" smtClean="0"/>
              <a:t>disease and other cardiovascular diseases</a:t>
            </a:r>
            <a:endParaRPr lang="en-GB" sz="2400" dirty="0"/>
          </a:p>
          <a:p>
            <a:r>
              <a:rPr lang="en-GB" sz="2400" dirty="0"/>
              <a:t>To know the risk factors for </a:t>
            </a:r>
            <a:r>
              <a:rPr lang="en-GB" sz="2400" dirty="0" smtClean="0"/>
              <a:t>heart disease</a:t>
            </a:r>
            <a:endParaRPr lang="en-GB" sz="2400" dirty="0"/>
          </a:p>
          <a:p>
            <a:r>
              <a:rPr lang="en-GB" sz="2400" dirty="0"/>
              <a:t>The understand the role cholesterol plays in the development of </a:t>
            </a:r>
            <a:r>
              <a:rPr lang="en-GB" sz="2400" dirty="0" smtClean="0"/>
              <a:t>heart disease</a:t>
            </a:r>
            <a:endParaRPr lang="en-GB" sz="2400" dirty="0"/>
          </a:p>
          <a:p>
            <a:r>
              <a:rPr lang="en-GB" sz="2400" dirty="0"/>
              <a:t>To </a:t>
            </a:r>
            <a:r>
              <a:rPr lang="en-GB" sz="2400" dirty="0" err="1" smtClean="0"/>
              <a:t>analyze</a:t>
            </a:r>
            <a:r>
              <a:rPr lang="en-GB" sz="2400" dirty="0" smtClean="0"/>
              <a:t> data on factors relating to heart </a:t>
            </a:r>
            <a:r>
              <a:rPr lang="en-GB" sz="2400" dirty="0" err="1" smtClean="0"/>
              <a:t>diseas</a:t>
            </a:r>
            <a:endParaRPr lang="en-GB" sz="2400" dirty="0"/>
          </a:p>
        </p:txBody>
      </p:sp>
      <p:sp>
        <p:nvSpPr>
          <p:cNvPr id="2" name="Slide Number Placeholder 1"/>
          <p:cNvSpPr>
            <a:spLocks noGrp="1"/>
          </p:cNvSpPr>
          <p:nvPr>
            <p:ph type="sldNum" sz="quarter" idx="12"/>
          </p:nvPr>
        </p:nvSpPr>
        <p:spPr/>
        <p:txBody>
          <a:bodyPr/>
          <a:lstStyle/>
          <a:p>
            <a:fld id="{E9C0C90E-E25B-4C45-B752-174EB0E9A0B2}" type="slidenum">
              <a:rPr lang="en-GB" smtClean="0">
                <a:latin typeface="Century Gothic"/>
              </a:rPr>
              <a:pPr/>
              <a:t>2</a:t>
            </a:fld>
            <a:endParaRPr lang="en-GB">
              <a:latin typeface="Century Gothic"/>
            </a:endParaRPr>
          </a:p>
        </p:txBody>
      </p:sp>
    </p:spTree>
    <p:extLst>
      <p:ext uri="{BB962C8B-B14F-4D97-AF65-F5344CB8AC3E}">
        <p14:creationId xmlns:p14="http://schemas.microsoft.com/office/powerpoint/2010/main" val="41595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sz="2800" b="1"/>
              <a:t>Fatty acids</a:t>
            </a:r>
            <a:endParaRPr lang="en-US" sz="2800" b="1"/>
          </a:p>
        </p:txBody>
      </p:sp>
      <p:sp>
        <p:nvSpPr>
          <p:cNvPr id="177155" name="Rectangle 3"/>
          <p:cNvSpPr>
            <a:spLocks noGrp="1" noChangeArrowheads="1"/>
          </p:cNvSpPr>
          <p:nvPr>
            <p:ph type="body" idx="1"/>
          </p:nvPr>
        </p:nvSpPr>
        <p:spPr>
          <a:xfrm>
            <a:off x="0" y="1268413"/>
            <a:ext cx="8686800" cy="4857750"/>
          </a:xfrm>
        </p:spPr>
        <p:txBody>
          <a:bodyPr/>
          <a:lstStyle/>
          <a:p>
            <a:pPr>
              <a:buFontTx/>
              <a:buNone/>
            </a:pPr>
            <a:r>
              <a:rPr lang="en-GB" sz="2400"/>
              <a:t>	2) Unsaturated – these have some hydrogen atoms missing and contain double bonds.</a:t>
            </a:r>
          </a:p>
          <a:p>
            <a:pPr>
              <a:buFontTx/>
              <a:buNone/>
            </a:pPr>
            <a:r>
              <a:rPr lang="en-GB" sz="2400"/>
              <a:t>		 </a:t>
            </a:r>
            <a:r>
              <a:rPr lang="en-GB" sz="1800"/>
              <a:t>•</a:t>
            </a:r>
            <a:r>
              <a:rPr lang="en-GB" sz="2400"/>
              <a:t> Monounsaturated – this is where there is one 	double bond, e.g. oleic acid.</a:t>
            </a:r>
          </a:p>
          <a:p>
            <a:pPr>
              <a:buFontTx/>
              <a:buNone/>
            </a:pPr>
            <a:r>
              <a:rPr lang="en-GB" sz="2400"/>
              <a:t>		</a:t>
            </a:r>
          </a:p>
          <a:p>
            <a:pPr>
              <a:buFontTx/>
              <a:buNone/>
            </a:pPr>
            <a:endParaRPr lang="en-GB" sz="2400"/>
          </a:p>
          <a:p>
            <a:pPr>
              <a:buFontTx/>
              <a:buNone/>
            </a:pPr>
            <a:r>
              <a:rPr lang="en-GB" sz="2400"/>
              <a:t>		 </a:t>
            </a:r>
            <a:r>
              <a:rPr lang="en-GB" sz="1800"/>
              <a:t>•</a:t>
            </a:r>
            <a:r>
              <a:rPr lang="en-GB" sz="2400"/>
              <a:t> Polyunsaturated – this is where there are more 	than one double bond in the compound, e.g. 	linoleic acid.</a:t>
            </a:r>
            <a:endParaRPr lang="en-US" sz="2400"/>
          </a:p>
          <a:p>
            <a:endParaRPr lang="en-US" sz="2400"/>
          </a:p>
        </p:txBody>
      </p:sp>
      <p:pic>
        <p:nvPicPr>
          <p:cNvPr id="177156" name="Picture 4" descr="Monounsaturated oleic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141663"/>
            <a:ext cx="250507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descr="double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5013325"/>
            <a:ext cx="1152525" cy="949325"/>
          </a:xfrm>
          <a:prstGeom prst="rect">
            <a:avLst/>
          </a:prstGeom>
          <a:noFill/>
          <a:extLst>
            <a:ext uri="{909E8E84-426E-40dd-AFC4-6F175D3DCCD1}">
              <a14:hiddenFill xmlns:a14="http://schemas.microsoft.com/office/drawing/2010/main">
                <a:solidFill>
                  <a:srgbClr val="FFFFFF"/>
                </a:solidFill>
              </a14:hiddenFill>
            </a:ext>
          </a:extLst>
        </p:spPr>
      </p:pic>
      <p:pic>
        <p:nvPicPr>
          <p:cNvPr id="177159" name="Picture 7" descr="Poluunsaturated linoleic ac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157788"/>
            <a:ext cx="2924175" cy="571500"/>
          </a:xfrm>
          <a:prstGeom prst="rect">
            <a:avLst/>
          </a:prstGeom>
          <a:noFill/>
          <a:extLst>
            <a:ext uri="{909E8E84-426E-40dd-AFC4-6F175D3DCCD1}">
              <a14:hiddenFill xmlns:a14="http://schemas.microsoft.com/office/drawing/2010/main">
                <a:solidFill>
                  <a:srgbClr val="FFFFFF"/>
                </a:solidFill>
              </a14:hiddenFill>
            </a:ext>
          </a:extLst>
        </p:spPr>
      </p:pic>
      <p:sp>
        <p:nvSpPr>
          <p:cNvPr id="177160" name="Rectangle 8"/>
          <p:cNvSpPr>
            <a:spLocks noChangeArrowheads="1"/>
          </p:cNvSpPr>
          <p:nvPr/>
        </p:nvSpPr>
        <p:spPr bwMode="auto">
          <a:xfrm>
            <a:off x="6443663" y="4724400"/>
            <a:ext cx="2449512" cy="19446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77161" name="Text Box 9"/>
          <p:cNvSpPr txBox="1">
            <a:spLocks noChangeArrowheads="1"/>
          </p:cNvSpPr>
          <p:nvPr/>
        </p:nvSpPr>
        <p:spPr bwMode="auto">
          <a:xfrm>
            <a:off x="6516688" y="6021388"/>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GB" sz="2400" smtClean="0">
                <a:solidFill>
                  <a:srgbClr val="000000"/>
                </a:solidFill>
                <a:latin typeface="Century Gothic" charset="0"/>
                <a:ea typeface="ＭＳ Ｐゴシック" charset="0"/>
              </a:rPr>
              <a:t>Double bond</a:t>
            </a:r>
            <a:endParaRPr lang="en-US" sz="2400" smtClean="0">
              <a:solidFill>
                <a:srgbClr val="000000"/>
              </a:solidFill>
              <a:latin typeface="Century Gothic" charset="0"/>
              <a:ea typeface="ＭＳ Ｐゴシック" charset="0"/>
            </a:endParaRPr>
          </a:p>
        </p:txBody>
      </p:sp>
      <p:sp>
        <p:nvSpPr>
          <p:cNvPr id="9" name="Rectangle 8"/>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552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GB" sz="2800" b="1"/>
              <a:t>Fatty acids</a:t>
            </a:r>
            <a:endParaRPr lang="en-US" sz="2800" b="1"/>
          </a:p>
        </p:txBody>
      </p:sp>
      <p:sp>
        <p:nvSpPr>
          <p:cNvPr id="178179" name="Rectangle 3"/>
          <p:cNvSpPr>
            <a:spLocks noGrp="1" noChangeArrowheads="1"/>
          </p:cNvSpPr>
          <p:nvPr>
            <p:ph type="body" idx="1"/>
          </p:nvPr>
        </p:nvSpPr>
        <p:spPr>
          <a:xfrm>
            <a:off x="0" y="1600200"/>
            <a:ext cx="8686800" cy="4525963"/>
          </a:xfrm>
        </p:spPr>
        <p:txBody>
          <a:bodyPr/>
          <a:lstStyle/>
          <a:p>
            <a:pPr>
              <a:lnSpc>
                <a:spcPct val="80000"/>
              </a:lnSpc>
              <a:buFontTx/>
              <a:buNone/>
            </a:pPr>
            <a:r>
              <a:rPr lang="en-GB" sz="2400"/>
              <a:t>	Most people in the United Kingdom are eating too much saturated fat.	</a:t>
            </a:r>
          </a:p>
          <a:p>
            <a:pPr>
              <a:lnSpc>
                <a:spcPct val="80000"/>
              </a:lnSpc>
              <a:buFontTx/>
              <a:buNone/>
            </a:pPr>
            <a:endParaRPr lang="en-GB" sz="2400"/>
          </a:p>
          <a:p>
            <a:pPr>
              <a:lnSpc>
                <a:spcPct val="80000"/>
              </a:lnSpc>
              <a:buFontTx/>
              <a:buNone/>
            </a:pPr>
            <a:r>
              <a:rPr lang="en-GB" sz="2400"/>
              <a:t>	Unsaturated fats are normally liquid at room temperature, are usually of a vegetable origin, and are commonly known as oils.</a:t>
            </a:r>
          </a:p>
          <a:p>
            <a:pPr>
              <a:lnSpc>
                <a:spcPct val="80000"/>
              </a:lnSpc>
              <a:buFontTx/>
              <a:buNone/>
            </a:pPr>
            <a:endParaRPr lang="en-GB" sz="2400"/>
          </a:p>
          <a:p>
            <a:pPr>
              <a:lnSpc>
                <a:spcPct val="80000"/>
              </a:lnSpc>
              <a:buFontTx/>
              <a:buNone/>
            </a:pPr>
            <a:r>
              <a:rPr lang="en-GB" sz="2400"/>
              <a:t>	Olive oil is an example of an oil predominately containing monounsaturated fat.</a:t>
            </a:r>
          </a:p>
          <a:p>
            <a:pPr>
              <a:lnSpc>
                <a:spcPct val="80000"/>
              </a:lnSpc>
              <a:buFontTx/>
              <a:buNone/>
            </a:pPr>
            <a:endParaRPr lang="en-GB" sz="2400"/>
          </a:p>
          <a:p>
            <a:pPr>
              <a:lnSpc>
                <a:spcPct val="80000"/>
              </a:lnSpc>
              <a:buFontTx/>
              <a:buNone/>
            </a:pPr>
            <a:r>
              <a:rPr lang="en-GB" sz="2400"/>
              <a:t>	Sunflower oil is an example of a polyunsaturated fat.</a:t>
            </a:r>
          </a:p>
          <a:p>
            <a:pPr>
              <a:lnSpc>
                <a:spcPct val="80000"/>
              </a:lnSpc>
              <a:buFontTx/>
              <a:buNone/>
            </a:pPr>
            <a:endParaRPr lang="en-GB" sz="2400"/>
          </a:p>
          <a:p>
            <a:pPr>
              <a:lnSpc>
                <a:spcPct val="80000"/>
              </a:lnSpc>
              <a:buFontTx/>
              <a:buNone/>
            </a:pPr>
            <a:r>
              <a:rPr lang="en-GB" sz="2400"/>
              <a:t>	</a:t>
            </a:r>
            <a:endParaRPr lang="en-US" sz="2400"/>
          </a:p>
        </p:txBody>
      </p:sp>
      <p:pic>
        <p:nvPicPr>
          <p:cNvPr id="178180" name="Picture 4" descr="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4797425"/>
            <a:ext cx="600075"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51290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GB" sz="2800" b="1"/>
              <a:t>Cutting back fat tips</a:t>
            </a:r>
            <a:endParaRPr lang="en-US" sz="2800" b="1"/>
          </a:p>
        </p:txBody>
      </p:sp>
      <p:sp>
        <p:nvSpPr>
          <p:cNvPr id="188419" name="Rectangle 3"/>
          <p:cNvSpPr>
            <a:spLocks noGrp="1" noChangeArrowheads="1"/>
          </p:cNvSpPr>
          <p:nvPr>
            <p:ph type="body" idx="1"/>
          </p:nvPr>
        </p:nvSpPr>
        <p:spPr>
          <a:xfrm>
            <a:off x="0" y="1412875"/>
            <a:ext cx="8686800" cy="5184775"/>
          </a:xfrm>
        </p:spPr>
        <p:txBody>
          <a:bodyPr/>
          <a:lstStyle/>
          <a:p>
            <a:pPr>
              <a:lnSpc>
                <a:spcPct val="90000"/>
              </a:lnSpc>
              <a:buFontTx/>
              <a:buNone/>
            </a:pPr>
            <a:r>
              <a:rPr lang="en-GB" sz="2400"/>
              <a:t>	Helpful guidelines on how to reduce fat (in particular saturated fat) in the diet include:</a:t>
            </a:r>
          </a:p>
          <a:p>
            <a:pPr>
              <a:lnSpc>
                <a:spcPct val="90000"/>
              </a:lnSpc>
              <a:buFontTx/>
              <a:buNone/>
            </a:pPr>
            <a:endParaRPr lang="en-GB" sz="2400"/>
          </a:p>
          <a:p>
            <a:pPr>
              <a:lnSpc>
                <a:spcPct val="90000"/>
              </a:lnSpc>
              <a:buFontTx/>
              <a:buNone/>
            </a:pPr>
            <a:r>
              <a:rPr lang="en-GB" sz="2400"/>
              <a:t>	• Cut down – try to limit the amount of high fat foods consumed.</a:t>
            </a:r>
          </a:p>
          <a:p>
            <a:pPr>
              <a:lnSpc>
                <a:spcPct val="90000"/>
              </a:lnSpc>
              <a:buFontTx/>
              <a:buNone/>
            </a:pPr>
            <a:r>
              <a:rPr lang="en-GB" sz="2400"/>
              <a:t>	• Look for low fat – read food labels and make the choice to purchase food lower in fat.</a:t>
            </a:r>
          </a:p>
          <a:p>
            <a:pPr>
              <a:lnSpc>
                <a:spcPct val="90000"/>
              </a:lnSpc>
              <a:buFontTx/>
              <a:buNone/>
            </a:pPr>
            <a:r>
              <a:rPr lang="en-GB" sz="2400"/>
              <a:t>	• Change your cooking – trimming fat from meat before cooking it is an easy way to create a dish lower in fat.</a:t>
            </a:r>
          </a:p>
          <a:p>
            <a:pPr>
              <a:lnSpc>
                <a:spcPct val="90000"/>
              </a:lnSpc>
              <a:buFontTx/>
              <a:buNone/>
            </a:pPr>
            <a:r>
              <a:rPr lang="en-GB" sz="2400"/>
              <a:t>	• Swaps – switching high fat food with a lower fat alternative foods, e.g. ice cream with low fat Greek yogurt. </a:t>
            </a:r>
            <a:endParaRPr lang="en-US" sz="240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69404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Other Cardiovascular Diseases</a:t>
            </a:r>
            <a:endParaRPr lang="en-US" dirty="0"/>
          </a:p>
        </p:txBody>
      </p:sp>
      <p:sp>
        <p:nvSpPr>
          <p:cNvPr id="7" name="Subtitle 6"/>
          <p:cNvSpPr>
            <a:spLocks noGrp="1"/>
          </p:cNvSpPr>
          <p:nvPr>
            <p:ph type="subTitle" idx="1"/>
          </p:nvPr>
        </p:nvSpPr>
        <p:spPr/>
        <p:txBody>
          <a:bodyPr>
            <a:normAutofit/>
          </a:bodyPr>
          <a:lstStyle/>
          <a:p>
            <a:r>
              <a:rPr lang="en-US" sz="6000" b="1" dirty="0" smtClean="0"/>
              <a:t>PART 2</a:t>
            </a:r>
            <a:endParaRPr lang="en-US" sz="6000" b="1" dirty="0"/>
          </a:p>
        </p:txBody>
      </p:sp>
      <p:sp>
        <p:nvSpPr>
          <p:cNvPr id="2" name="Rectangle 1"/>
          <p:cNvSpPr/>
          <p:nvPr/>
        </p:nvSpPr>
        <p:spPr>
          <a:xfrm>
            <a:off x="161365" y="5298069"/>
            <a:ext cx="4572000" cy="1200329"/>
          </a:xfrm>
          <a:prstGeom prst="rect">
            <a:avLst/>
          </a:prstGeom>
        </p:spPr>
        <p:txBody>
          <a:bodyPr>
            <a:spAutoFit/>
          </a:bodyPr>
          <a:lstStyle/>
          <a:p>
            <a:r>
              <a:rPr lang="en-US" dirty="0"/>
              <a:t>Source: </a:t>
            </a:r>
            <a:r>
              <a:rPr lang="en-US" dirty="0">
                <a:hlinkClick r:id="rId2"/>
              </a:rPr>
              <a:t>https://www.tes.co.uk/teaching-resource/Heart-disease--AQA-As-Biology-6126048</a:t>
            </a:r>
            <a:r>
              <a:rPr lang="en-US" dirty="0"/>
              <a:t> </a:t>
            </a:r>
          </a:p>
        </p:txBody>
      </p:sp>
      <p:sp>
        <p:nvSpPr>
          <p:cNvPr id="3" name="Slide Number Placeholder 2"/>
          <p:cNvSpPr>
            <a:spLocks noGrp="1"/>
          </p:cNvSpPr>
          <p:nvPr>
            <p:ph type="sldNum" sz="quarter" idx="12"/>
          </p:nvPr>
        </p:nvSpPr>
        <p:spPr/>
        <p:txBody>
          <a:bodyPr/>
          <a:lstStyle/>
          <a:p>
            <a:fld id="{E9C0C90E-E25B-4C45-B752-174EB0E9A0B2}" type="slidenum">
              <a:rPr lang="en-GB" smtClean="0">
                <a:solidFill>
                  <a:srgbClr val="94C600"/>
                </a:solidFill>
                <a:latin typeface="Century Gothic"/>
              </a:rPr>
              <a:pPr/>
              <a:t>23</a:t>
            </a:fld>
            <a:endParaRPr lang="en-GB">
              <a:solidFill>
                <a:srgbClr val="94C600"/>
              </a:solidFill>
              <a:latin typeface="Century Gothic"/>
            </a:endParaRPr>
          </a:p>
        </p:txBody>
      </p:sp>
    </p:spTree>
    <p:extLst>
      <p:ext uri="{BB962C8B-B14F-4D97-AF65-F5344CB8AC3E}">
        <p14:creationId xmlns:p14="http://schemas.microsoft.com/office/powerpoint/2010/main" val="46048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CVD: Atherosclerosis</a:t>
            </a:r>
            <a:endParaRPr lang="en-GB" dirty="0"/>
          </a:p>
        </p:txBody>
      </p:sp>
      <p:sp>
        <p:nvSpPr>
          <p:cNvPr id="3" name="Content Placeholder 2"/>
          <p:cNvSpPr>
            <a:spLocks noGrp="1"/>
          </p:cNvSpPr>
          <p:nvPr>
            <p:ph idx="1"/>
          </p:nvPr>
        </p:nvSpPr>
        <p:spPr>
          <a:xfrm>
            <a:off x="1043492" y="2323652"/>
            <a:ext cx="7128908" cy="3913660"/>
          </a:xfrm>
        </p:spPr>
        <p:txBody>
          <a:bodyPr>
            <a:normAutofit/>
          </a:bodyPr>
          <a:lstStyle/>
          <a:p>
            <a:pPr marL="68580" indent="0">
              <a:buNone/>
            </a:pPr>
            <a:r>
              <a:rPr lang="en-GB" dirty="0"/>
              <a:t>This is caused by a build-up of cholesterol fibres, dead muscle cells and platelets on the inside of the coronary artery, called an </a:t>
            </a:r>
            <a:r>
              <a:rPr lang="en-GB" b="1" u="sng" dirty="0">
                <a:solidFill>
                  <a:srgbClr val="92D050"/>
                </a:solidFill>
              </a:rPr>
              <a:t>atheroma</a:t>
            </a:r>
            <a:r>
              <a:rPr lang="en-GB" dirty="0"/>
              <a:t> which reduces the flow of blood and therefore </a:t>
            </a:r>
            <a:r>
              <a:rPr lang="en-GB" b="1" u="sng" dirty="0">
                <a:solidFill>
                  <a:srgbClr val="92D050"/>
                </a:solidFill>
              </a:rPr>
              <a:t>oxygen</a:t>
            </a:r>
            <a:r>
              <a:rPr lang="en-GB" dirty="0"/>
              <a:t> to the tissues. </a:t>
            </a:r>
            <a:endParaRPr lang="en-GB" dirty="0" smtClean="0"/>
          </a:p>
          <a:p>
            <a:pPr marL="68580" indent="0">
              <a:buNone/>
            </a:pPr>
            <a:endParaRPr lang="en-GB" dirty="0"/>
          </a:p>
          <a:p>
            <a:pPr marL="68580" indent="0">
              <a:buNone/>
            </a:pPr>
            <a:r>
              <a:rPr lang="en-GB" dirty="0" smtClean="0"/>
              <a:t>It </a:t>
            </a:r>
            <a:r>
              <a:rPr lang="en-GB" dirty="0"/>
              <a:t>is more likely to develop upon damage to the artery wall by high blood pressure, carbon monoxide or nicotine. </a:t>
            </a:r>
          </a:p>
          <a:p>
            <a:pPr marL="68580" indent="0">
              <a:buNone/>
            </a:pPr>
            <a:endParaRPr lang="en-GB" dirty="0">
              <a:latin typeface="Arial" pitchFamily="34" charset="0"/>
              <a:cs typeface="Arial" pitchFamily="34" charset="0"/>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24</a:t>
            </a:fld>
            <a:endParaRPr lang="en-GB">
              <a:latin typeface="Century Gothic"/>
            </a:endParaRPr>
          </a:p>
        </p:txBody>
      </p:sp>
    </p:spTree>
    <p:extLst>
      <p:ext uri="{BB962C8B-B14F-4D97-AF65-F5344CB8AC3E}">
        <p14:creationId xmlns:p14="http://schemas.microsoft.com/office/powerpoint/2010/main" val="2854981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118"/>
            <a:ext cx="7024744" cy="1143000"/>
          </a:xfrm>
        </p:spPr>
        <p:txBody>
          <a:bodyPr/>
          <a:lstStyle/>
          <a:p>
            <a:r>
              <a:rPr lang="en-GB" dirty="0"/>
              <a:t>CVD: Atherosclerosis</a:t>
            </a:r>
          </a:p>
        </p:txBody>
      </p:sp>
      <p:sp>
        <p:nvSpPr>
          <p:cNvPr id="3" name="Content Placeholder 2"/>
          <p:cNvSpPr>
            <a:spLocks noGrp="1"/>
          </p:cNvSpPr>
          <p:nvPr>
            <p:ph idx="1"/>
          </p:nvPr>
        </p:nvSpPr>
        <p:spPr>
          <a:xfrm>
            <a:off x="376346" y="1022283"/>
            <a:ext cx="8256060" cy="3913660"/>
          </a:xfrm>
        </p:spPr>
        <p:txBody>
          <a:bodyPr>
            <a:normAutofit/>
          </a:bodyPr>
          <a:lstStyle/>
          <a:p>
            <a:pPr marL="68580" indent="0">
              <a:buNone/>
            </a:pPr>
            <a:r>
              <a:rPr lang="en-GB" dirty="0"/>
              <a:t>The atheroma can collect minerals and become hardened to form a rough </a:t>
            </a:r>
            <a:r>
              <a:rPr lang="en-GB" b="1" u="sng" dirty="0">
                <a:solidFill>
                  <a:srgbClr val="92D050"/>
                </a:solidFill>
              </a:rPr>
              <a:t>plaque</a:t>
            </a:r>
            <a:r>
              <a:rPr lang="en-GB" dirty="0"/>
              <a:t>. The plaques bulge into the lumen of the artery causing it to narrow so that blood flow is reduced.</a:t>
            </a:r>
            <a:endParaRPr lang="en-GB" dirty="0">
              <a:latin typeface="Arial" pitchFamily="34" charset="0"/>
              <a:cs typeface="Arial" pitchFamily="34" charset="0"/>
            </a:endParaRPr>
          </a:p>
        </p:txBody>
      </p:sp>
      <p:pic>
        <p:nvPicPr>
          <p:cNvPr id="16386" name="Picture 2" descr="http://orkney-mcn.org/stroke/stroke_graphics/ather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228" y="4312709"/>
            <a:ext cx="3856856" cy="25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6" name="Picture 6" descr="http://www.chelationtherapyonline.com/articles/images/plaque3.gif"/>
          <p:cNvPicPr>
            <a:picLocks noChangeAspect="1" noChangeArrowheads="1"/>
          </p:cNvPicPr>
          <p:nvPr/>
        </p:nvPicPr>
        <p:blipFill>
          <a:blip r:embed="rId3" cstate="print"/>
          <a:srcRect/>
          <a:stretch>
            <a:fillRect/>
          </a:stretch>
        </p:blipFill>
        <p:spPr bwMode="auto">
          <a:xfrm>
            <a:off x="149664" y="4298321"/>
            <a:ext cx="4591050" cy="2343151"/>
          </a:xfrm>
          <a:prstGeom prst="rect">
            <a:avLst/>
          </a:prstGeom>
          <a:noFill/>
        </p:spPr>
      </p:pic>
      <p:pic>
        <p:nvPicPr>
          <p:cNvPr id="7" name="Picture 8" descr="http://www.chelationtherapyonline.com/articles/images/atheroma_combo.jpg"/>
          <p:cNvPicPr>
            <a:picLocks noChangeAspect="1" noChangeArrowheads="1"/>
          </p:cNvPicPr>
          <p:nvPr/>
        </p:nvPicPr>
        <p:blipFill>
          <a:blip r:embed="rId4" cstate="print"/>
          <a:srcRect/>
          <a:stretch>
            <a:fillRect/>
          </a:stretch>
        </p:blipFill>
        <p:spPr bwMode="auto">
          <a:xfrm>
            <a:off x="5931453" y="2498730"/>
            <a:ext cx="3120678" cy="1799591"/>
          </a:xfrm>
          <a:prstGeom prst="rect">
            <a:avLst/>
          </a:prstGeom>
          <a:noFill/>
        </p:spPr>
      </p:pic>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25</a:t>
            </a:fld>
            <a:endParaRPr lang="en-GB">
              <a:latin typeface="Century Gothic"/>
            </a:endParaRPr>
          </a:p>
        </p:txBody>
      </p:sp>
    </p:spTree>
    <p:extLst>
      <p:ext uri="{BB962C8B-B14F-4D97-AF65-F5344CB8AC3E}">
        <p14:creationId xmlns:p14="http://schemas.microsoft.com/office/powerpoint/2010/main" val="5511965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CVD</a:t>
            </a:r>
            <a:endParaRPr lang="en-GB" dirty="0"/>
          </a:p>
        </p:txBody>
      </p:sp>
      <p:sp>
        <p:nvSpPr>
          <p:cNvPr id="3" name="Content Placeholder 2"/>
          <p:cNvSpPr>
            <a:spLocks noGrp="1"/>
          </p:cNvSpPr>
          <p:nvPr>
            <p:ph idx="1"/>
          </p:nvPr>
        </p:nvSpPr>
        <p:spPr>
          <a:xfrm>
            <a:off x="1043492" y="2323652"/>
            <a:ext cx="7128908" cy="3913660"/>
          </a:xfrm>
        </p:spPr>
        <p:txBody>
          <a:bodyPr>
            <a:normAutofit/>
          </a:bodyPr>
          <a:lstStyle/>
          <a:p>
            <a:pPr marL="68580" indent="0">
              <a:buNone/>
            </a:pPr>
            <a:r>
              <a:rPr lang="en-GB" dirty="0"/>
              <a:t>The atheroma can collect minerals and become hardened to form a rough </a:t>
            </a:r>
            <a:r>
              <a:rPr lang="en-GB" b="1" u="sng" dirty="0">
                <a:solidFill>
                  <a:srgbClr val="92D050"/>
                </a:solidFill>
              </a:rPr>
              <a:t>plaque</a:t>
            </a:r>
            <a:r>
              <a:rPr lang="en-GB" dirty="0"/>
              <a:t>. The plaques bulge into the lumen of the artery causing it to narrow so that blood flow is reduced.</a:t>
            </a:r>
            <a:endParaRPr lang="en-GB" dirty="0">
              <a:latin typeface="Arial" pitchFamily="34" charset="0"/>
              <a:cs typeface="Arial" pitchFamily="34" charset="0"/>
            </a:endParaRPr>
          </a:p>
        </p:txBody>
      </p:sp>
      <p:pic>
        <p:nvPicPr>
          <p:cNvPr id="16386" name="Picture 2" descr="http://orkney-mcn.org/stroke/stroke_graphics/ather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568" y="3889403"/>
            <a:ext cx="3856856" cy="25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48" t="24569" r="26450" b="21767"/>
          <a:stretch/>
        </p:blipFill>
        <p:spPr bwMode="auto">
          <a:xfrm>
            <a:off x="845803" y="1147511"/>
            <a:ext cx="754262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26</a:t>
            </a:fld>
            <a:endParaRPr lang="en-GB">
              <a:latin typeface="Century Gothic"/>
            </a:endParaRPr>
          </a:p>
        </p:txBody>
      </p:sp>
    </p:spTree>
    <p:extLst>
      <p:ext uri="{BB962C8B-B14F-4D97-AF65-F5344CB8AC3E}">
        <p14:creationId xmlns:p14="http://schemas.microsoft.com/office/powerpoint/2010/main" val="473298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GB" dirty="0" smtClean="0"/>
              <a:t>Thrombosis</a:t>
            </a:r>
            <a:endParaRPr lang="en-GB" dirty="0"/>
          </a:p>
        </p:txBody>
      </p:sp>
      <p:sp>
        <p:nvSpPr>
          <p:cNvPr id="3" name="Content Placeholder 2"/>
          <p:cNvSpPr>
            <a:spLocks noGrp="1"/>
          </p:cNvSpPr>
          <p:nvPr>
            <p:ph idx="1"/>
          </p:nvPr>
        </p:nvSpPr>
        <p:spPr>
          <a:xfrm>
            <a:off x="334712" y="1792138"/>
            <a:ext cx="5187865" cy="4645080"/>
          </a:xfrm>
        </p:spPr>
        <p:txBody>
          <a:bodyPr>
            <a:normAutofit/>
          </a:bodyPr>
          <a:lstStyle/>
          <a:p>
            <a:pPr lvl="0"/>
            <a:r>
              <a:rPr lang="en-GB" dirty="0"/>
              <a:t>If the atheroma breaks through the endothelium (cells lining the inside of the artery) it forms a rough surface that interrupts the smooth flow of blood. This may result in formation of a blood clot or </a:t>
            </a:r>
            <a:r>
              <a:rPr lang="en-GB" b="1" u="sng" dirty="0">
                <a:solidFill>
                  <a:srgbClr val="92D050"/>
                </a:solidFill>
              </a:rPr>
              <a:t>thrombus</a:t>
            </a:r>
            <a:r>
              <a:rPr lang="en-GB" dirty="0"/>
              <a:t>. </a:t>
            </a:r>
            <a:endParaRPr lang="en-GB" dirty="0" smtClean="0"/>
          </a:p>
          <a:p>
            <a:pPr lvl="0"/>
            <a:r>
              <a:rPr lang="en-GB" dirty="0" smtClean="0"/>
              <a:t>This </a:t>
            </a:r>
            <a:r>
              <a:rPr lang="en-GB" dirty="0"/>
              <a:t>is known as </a:t>
            </a:r>
            <a:r>
              <a:rPr lang="en-GB" b="1" u="sng" dirty="0">
                <a:solidFill>
                  <a:srgbClr val="92D050"/>
                </a:solidFill>
              </a:rPr>
              <a:t>thrombosis</a:t>
            </a:r>
            <a:r>
              <a:rPr lang="en-GB" dirty="0"/>
              <a:t>. The thrombus may block the blood vessel reducing or preventing blood supply to the tissues (cardiac muscle).</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24" t="23275" r="40263" b="42457"/>
          <a:stretch/>
        </p:blipFill>
        <p:spPr bwMode="auto">
          <a:xfrm>
            <a:off x="5522577" y="780949"/>
            <a:ext cx="3393424" cy="271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pic>
        <p:nvPicPr>
          <p:cNvPr id="7" name="Picture 2" descr="http://www.sciencephoto.com/image/91443/350wm/C0027198-_atheroma,_drawing_-SPL.jpg"/>
          <p:cNvPicPr>
            <a:picLocks noChangeAspect="1" noChangeArrowheads="1"/>
          </p:cNvPicPr>
          <p:nvPr/>
        </p:nvPicPr>
        <p:blipFill rotWithShape="1">
          <a:blip r:embed="rId3" cstate="print"/>
          <a:srcRect l="9522" t="69444" r="8815" b="5556"/>
          <a:stretch/>
        </p:blipFill>
        <p:spPr bwMode="auto">
          <a:xfrm>
            <a:off x="5668691" y="5115033"/>
            <a:ext cx="2963714" cy="1296144"/>
          </a:xfrm>
          <a:prstGeom prst="rect">
            <a:avLst/>
          </a:prstGeom>
          <a:noFill/>
        </p:spPr>
      </p:pic>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27</a:t>
            </a:fld>
            <a:endParaRPr lang="en-GB">
              <a:latin typeface="Century Gothic"/>
            </a:endParaRPr>
          </a:p>
        </p:txBody>
      </p:sp>
    </p:spTree>
    <p:extLst>
      <p:ext uri="{BB962C8B-B14F-4D97-AF65-F5344CB8AC3E}">
        <p14:creationId xmlns:p14="http://schemas.microsoft.com/office/powerpoint/2010/main" val="167899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30" y="327474"/>
            <a:ext cx="7024744" cy="1143000"/>
          </a:xfrm>
        </p:spPr>
        <p:txBody>
          <a:bodyPr/>
          <a:lstStyle/>
          <a:p>
            <a:r>
              <a:rPr lang="en-GB" dirty="0" smtClean="0"/>
              <a:t>CVD: Aneurysm</a:t>
            </a:r>
            <a:endParaRPr lang="en-GB" dirty="0"/>
          </a:p>
        </p:txBody>
      </p:sp>
      <p:sp>
        <p:nvSpPr>
          <p:cNvPr id="3" name="Content Placeholder 2"/>
          <p:cNvSpPr>
            <a:spLocks noGrp="1"/>
          </p:cNvSpPr>
          <p:nvPr>
            <p:ph idx="1"/>
          </p:nvPr>
        </p:nvSpPr>
        <p:spPr>
          <a:xfrm>
            <a:off x="703066" y="1431843"/>
            <a:ext cx="3904004" cy="4916789"/>
          </a:xfrm>
        </p:spPr>
        <p:txBody>
          <a:bodyPr>
            <a:normAutofit lnSpcReduction="10000"/>
          </a:bodyPr>
          <a:lstStyle/>
          <a:p>
            <a:pPr lvl="0"/>
            <a:r>
              <a:rPr lang="en-GB" dirty="0"/>
              <a:t>The plaque weakens the wall of the artery. The weakened points swell to form a balloon-like structure called an </a:t>
            </a:r>
            <a:r>
              <a:rPr lang="en-GB" b="1" u="sng" dirty="0">
                <a:solidFill>
                  <a:srgbClr val="92D050"/>
                </a:solidFill>
              </a:rPr>
              <a:t>aneurysm</a:t>
            </a:r>
            <a:r>
              <a:rPr lang="en-GB" dirty="0"/>
              <a:t>. </a:t>
            </a:r>
            <a:endParaRPr lang="en-GB" dirty="0" smtClean="0"/>
          </a:p>
          <a:p>
            <a:pPr lvl="0"/>
            <a:endParaRPr lang="en-GB" dirty="0" smtClean="0"/>
          </a:p>
          <a:p>
            <a:pPr lvl="0"/>
            <a:r>
              <a:rPr lang="en-GB" dirty="0" smtClean="0"/>
              <a:t>If </a:t>
            </a:r>
            <a:r>
              <a:rPr lang="en-GB" dirty="0"/>
              <a:t>the wall is particularly weak it may burst causing a haemorrhage or blood loss and possibly death.</a:t>
            </a:r>
          </a:p>
          <a:p>
            <a:pPr lvl="0"/>
            <a:endParaRPr lang="en-GB" dirty="0"/>
          </a:p>
        </p:txBody>
      </p:sp>
      <p:pic>
        <p:nvPicPr>
          <p:cNvPr id="20482" name="Picture 2" descr="http://memphisvascular.com/wp-content/uploads/2011/01/aneury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14" y="327474"/>
            <a:ext cx="4331171" cy="43675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28</a:t>
            </a:fld>
            <a:endParaRPr lang="en-GB">
              <a:latin typeface="Century Gothic"/>
            </a:endParaRPr>
          </a:p>
        </p:txBody>
      </p:sp>
    </p:spTree>
    <p:extLst>
      <p:ext uri="{BB962C8B-B14F-4D97-AF65-F5344CB8AC3E}">
        <p14:creationId xmlns:p14="http://schemas.microsoft.com/office/powerpoint/2010/main" val="210570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barn(inVertical)">
                                      <p:cBhvr>
                                        <p:cTn id="19"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CVD: Myocardial Infraction</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pPr lvl="0"/>
            <a:r>
              <a:rPr lang="en-GB" dirty="0"/>
              <a:t>Any cardiac cells that are supplied by this blood vessel will be starved of oxygen and glucose and therefore cannot respire. </a:t>
            </a:r>
            <a:endParaRPr lang="en-GB" dirty="0" smtClean="0"/>
          </a:p>
          <a:p>
            <a:pPr lvl="0"/>
            <a:r>
              <a:rPr lang="en-GB" dirty="0" smtClean="0"/>
              <a:t>These </a:t>
            </a:r>
            <a:r>
              <a:rPr lang="en-GB" dirty="0"/>
              <a:t>cells will die – this is called a </a:t>
            </a:r>
            <a:r>
              <a:rPr lang="en-GB" b="1" u="sng" dirty="0">
                <a:solidFill>
                  <a:srgbClr val="92D050"/>
                </a:solidFill>
              </a:rPr>
              <a:t>myocardial infarction</a:t>
            </a:r>
            <a:r>
              <a:rPr lang="en-GB" b="1" dirty="0">
                <a:solidFill>
                  <a:srgbClr val="92D050"/>
                </a:solidFill>
              </a:rPr>
              <a:t> </a:t>
            </a:r>
            <a:r>
              <a:rPr lang="en-GB" dirty="0"/>
              <a:t>or heart attack</a:t>
            </a:r>
            <a:r>
              <a:rPr lang="en-GB" dirty="0" smtClean="0"/>
              <a:t>.</a:t>
            </a:r>
          </a:p>
          <a:p>
            <a:r>
              <a:rPr lang="en-GB" dirty="0"/>
              <a:t>The severity of the heart attack depends on how far along the coronary artery the thrombosis is. If the blockage is close to the junction of the coronary artery and the aorta the heart will stop beating – </a:t>
            </a:r>
            <a:r>
              <a:rPr lang="en-GB" b="1" dirty="0"/>
              <a:t>WHY?</a:t>
            </a:r>
          </a:p>
          <a:p>
            <a:pPr lvl="0"/>
            <a:endParaRPr lang="en-GB" dirty="0"/>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29</a:t>
            </a:fld>
            <a:endParaRPr lang="en-GB">
              <a:latin typeface="Century Gothic"/>
            </a:endParaRPr>
          </a:p>
        </p:txBody>
      </p:sp>
    </p:spTree>
    <p:extLst>
      <p:ext uri="{BB962C8B-B14F-4D97-AF65-F5344CB8AC3E}">
        <p14:creationId xmlns:p14="http://schemas.microsoft.com/office/powerpoint/2010/main" val="2508720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47002"/>
            <a:ext cx="7024744" cy="1143000"/>
          </a:xfrm>
        </p:spPr>
        <p:txBody>
          <a:bodyPr/>
          <a:lstStyle/>
          <a:p>
            <a:r>
              <a:rPr lang="en-US" b="1" u="sng" dirty="0" smtClean="0"/>
              <a:t>Contents of Presentation</a:t>
            </a: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3206474"/>
              </p:ext>
            </p:extLst>
          </p:nvPr>
        </p:nvGraphicFramePr>
        <p:xfrm>
          <a:off x="702238" y="1954128"/>
          <a:ext cx="7744864" cy="3809999"/>
        </p:xfrm>
        <a:graphic>
          <a:graphicData uri="http://schemas.openxmlformats.org/drawingml/2006/table">
            <a:tbl>
              <a:tblPr firstRow="1" bandRow="1">
                <a:tableStyleId>{5C22544A-7EE6-4342-B048-85BDC9FD1C3A}</a:tableStyleId>
              </a:tblPr>
              <a:tblGrid>
                <a:gridCol w="2221060"/>
                <a:gridCol w="5523804"/>
              </a:tblGrid>
              <a:tr h="370840">
                <a:tc>
                  <a:txBody>
                    <a:bodyPr/>
                    <a:lstStyle/>
                    <a:p>
                      <a:r>
                        <a:rPr lang="en-US" sz="2800" dirty="0" smtClean="0"/>
                        <a:t>Slide Numbers</a:t>
                      </a:r>
                      <a:endParaRPr lang="en-US" sz="2800" dirty="0"/>
                    </a:p>
                  </a:txBody>
                  <a:tcPr/>
                </a:tc>
                <a:tc>
                  <a:txBody>
                    <a:bodyPr/>
                    <a:lstStyle/>
                    <a:p>
                      <a:r>
                        <a:rPr lang="en-US" sz="2800" dirty="0" smtClean="0"/>
                        <a:t>Contents</a:t>
                      </a:r>
                      <a:endParaRPr lang="en-US" sz="2800" dirty="0"/>
                    </a:p>
                  </a:txBody>
                  <a:tcPr/>
                </a:tc>
              </a:tr>
              <a:tr h="370840">
                <a:tc>
                  <a:txBody>
                    <a:bodyPr/>
                    <a:lstStyle/>
                    <a:p>
                      <a:r>
                        <a:rPr lang="en-US" sz="3600" b="1" dirty="0" smtClean="0"/>
                        <a:t>4-22</a:t>
                      </a:r>
                      <a:endParaRPr lang="en-US" sz="3600" b="1" dirty="0"/>
                    </a:p>
                  </a:txBody>
                  <a:tcPr/>
                </a:tc>
                <a:tc>
                  <a:txBody>
                    <a:bodyPr/>
                    <a:lstStyle/>
                    <a:p>
                      <a:r>
                        <a:rPr lang="en-US" sz="2800" dirty="0" smtClean="0"/>
                        <a:t>Part 1: Coronary Heart Disease</a:t>
                      </a:r>
                      <a:endParaRPr lang="en-US" sz="2800" dirty="0"/>
                    </a:p>
                  </a:txBody>
                  <a:tcPr/>
                </a:tc>
              </a:tr>
              <a:tr h="370840">
                <a:tc>
                  <a:txBody>
                    <a:bodyPr/>
                    <a:lstStyle/>
                    <a:p>
                      <a:r>
                        <a:rPr lang="en-US" sz="3600" b="1" dirty="0" smtClean="0"/>
                        <a:t>23-41</a:t>
                      </a:r>
                      <a:endParaRPr lang="en-US" sz="3600" b="1" dirty="0"/>
                    </a:p>
                  </a:txBody>
                  <a:tcPr/>
                </a:tc>
                <a:tc>
                  <a:txBody>
                    <a:bodyPr/>
                    <a:lstStyle/>
                    <a:p>
                      <a:r>
                        <a:rPr lang="en-US" sz="2800" dirty="0" smtClean="0"/>
                        <a:t>Part 2:</a:t>
                      </a:r>
                      <a:r>
                        <a:rPr lang="en-US" sz="2800" baseline="0" dirty="0" smtClean="0"/>
                        <a:t> Other Cardiovascular Diseases</a:t>
                      </a:r>
                      <a:endParaRPr lang="en-US" sz="2800" dirty="0"/>
                    </a:p>
                  </a:txBody>
                  <a:tcPr/>
                </a:tc>
              </a:tr>
              <a:tr h="370840">
                <a:tc>
                  <a:txBody>
                    <a:bodyPr/>
                    <a:lstStyle/>
                    <a:p>
                      <a:r>
                        <a:rPr lang="en-US" sz="3600" b="1" dirty="0" smtClean="0"/>
                        <a:t>42-49</a:t>
                      </a:r>
                      <a:endParaRPr lang="en-US" sz="3600" b="1" dirty="0"/>
                    </a:p>
                  </a:txBody>
                  <a:tcPr/>
                </a:tc>
                <a:tc>
                  <a:txBody>
                    <a:bodyPr/>
                    <a:lstStyle/>
                    <a:p>
                      <a:r>
                        <a:rPr lang="en-US" sz="2800" dirty="0" smtClean="0"/>
                        <a:t>Part 3: Data and Heart Disease</a:t>
                      </a:r>
                      <a:endParaRPr lang="en-US" sz="2800" dirty="0"/>
                    </a:p>
                  </a:txBody>
                  <a:tcPr/>
                </a:tc>
              </a:tr>
              <a:tr h="370840">
                <a:tc>
                  <a:txBody>
                    <a:bodyPr/>
                    <a:lstStyle/>
                    <a:p>
                      <a:r>
                        <a:rPr lang="en-US" sz="3600" b="1" dirty="0" smtClean="0"/>
                        <a:t>50-70</a:t>
                      </a:r>
                      <a:endParaRPr lang="en-US" sz="3600" b="1" dirty="0"/>
                    </a:p>
                  </a:txBody>
                  <a:tcPr/>
                </a:tc>
                <a:tc>
                  <a:txBody>
                    <a:bodyPr/>
                    <a:lstStyle/>
                    <a:p>
                      <a:r>
                        <a:rPr lang="en-US" sz="2800" dirty="0" smtClean="0"/>
                        <a:t>Miscellaneous</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3</a:t>
            </a:fld>
            <a:endParaRPr lang="en-GB">
              <a:latin typeface="Century Gothic"/>
            </a:endParaRPr>
          </a:p>
        </p:txBody>
      </p:sp>
    </p:spTree>
    <p:extLst>
      <p:ext uri="{BB962C8B-B14F-4D97-AF65-F5344CB8AC3E}">
        <p14:creationId xmlns:p14="http://schemas.microsoft.com/office/powerpoint/2010/main" val="3333998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a:p>
        </p:txBody>
      </p:sp>
      <p:sp>
        <p:nvSpPr>
          <p:cNvPr id="5" name="Title 4"/>
          <p:cNvSpPr>
            <a:spLocks noGrp="1"/>
          </p:cNvSpPr>
          <p:nvPr>
            <p:ph type="title"/>
          </p:nvPr>
        </p:nvSpPr>
        <p:spPr/>
        <p:txBody>
          <a:bodyPr/>
          <a:lstStyle/>
          <a:p>
            <a:endParaRPr lang="en-GB"/>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36" t="21767" r="27298" b="22414"/>
          <a:stretch/>
        </p:blipFill>
        <p:spPr bwMode="auto">
          <a:xfrm>
            <a:off x="683567" y="860229"/>
            <a:ext cx="783858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E9C0C90E-E25B-4C45-B752-174EB0E9A0B2}" type="slidenum">
              <a:rPr lang="en-GB" smtClean="0">
                <a:latin typeface="Century Gothic"/>
              </a:rPr>
              <a:pPr/>
              <a:t>30</a:t>
            </a:fld>
            <a:endParaRPr lang="en-GB">
              <a:latin typeface="Century Gothic"/>
            </a:endParaRPr>
          </a:p>
        </p:txBody>
      </p:sp>
    </p:spTree>
    <p:extLst>
      <p:ext uri="{BB962C8B-B14F-4D97-AF65-F5344CB8AC3E}">
        <p14:creationId xmlns:p14="http://schemas.microsoft.com/office/powerpoint/2010/main" val="39026150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Stroke</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r>
              <a:rPr lang="en-GB" dirty="0"/>
              <a:t>These occur if an artery in the brain bursts and blood leaks into the brain tissue or when an artery supplying the brain becomes blocked. </a:t>
            </a:r>
            <a:endParaRPr lang="en-GB" dirty="0" smtClean="0"/>
          </a:p>
          <a:p>
            <a:r>
              <a:rPr lang="en-GB" dirty="0" smtClean="0"/>
              <a:t>The </a:t>
            </a:r>
            <a:r>
              <a:rPr lang="en-GB" dirty="0"/>
              <a:t>brain tissue becomes starved of oxygen and dies. Strokes can be fatal or very mild and may affect speech, memory and control of the body</a:t>
            </a:r>
            <a:r>
              <a:rPr lang="en-GB" dirty="0" smtClean="0"/>
              <a:t>.</a:t>
            </a:r>
            <a:endParaRPr lang="en-GB" dirty="0"/>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31</a:t>
            </a:fld>
            <a:endParaRPr lang="en-GB">
              <a:latin typeface="Century Gothic"/>
            </a:endParaRPr>
          </a:p>
        </p:txBody>
      </p:sp>
    </p:spTree>
    <p:extLst>
      <p:ext uri="{BB962C8B-B14F-4D97-AF65-F5344CB8AC3E}">
        <p14:creationId xmlns:p14="http://schemas.microsoft.com/office/powerpoint/2010/main" val="3968435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for CVD</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pPr marL="68580" indent="0">
              <a:buNone/>
            </a:pPr>
            <a:r>
              <a:rPr lang="en-GB" dirty="0"/>
              <a:t>Smoking increases the concentration of blood cholesterol, which is a risk factor, so smokers increase the risk of having heart disease or a stroke. </a:t>
            </a:r>
            <a:endParaRPr lang="en-GB" dirty="0" smtClean="0"/>
          </a:p>
        </p:txBody>
      </p:sp>
      <p:pic>
        <p:nvPicPr>
          <p:cNvPr id="23554" name="Picture 2" descr="http://www.acneeinstein.com/wp/wp-content/uploads/2012/06/smoking-acn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82408"/>
            <a:ext cx="4063008" cy="269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32</a:t>
            </a:fld>
            <a:endParaRPr lang="en-GB">
              <a:latin typeface="Century Gothic"/>
            </a:endParaRPr>
          </a:p>
        </p:txBody>
      </p:sp>
    </p:spTree>
    <p:extLst>
      <p:ext uri="{BB962C8B-B14F-4D97-AF65-F5344CB8AC3E}">
        <p14:creationId xmlns:p14="http://schemas.microsoft.com/office/powerpoint/2010/main" val="2146788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for CVD</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pPr marL="68580" indent="0">
              <a:buNone/>
            </a:pPr>
            <a:r>
              <a:rPr lang="en-GB" dirty="0"/>
              <a:t>The risks of developing the disease increases with age and men are more at risk than women.</a:t>
            </a:r>
          </a:p>
          <a:p>
            <a:pPr marL="68580" indent="0">
              <a:buNone/>
            </a:pPr>
            <a:endParaRPr lang="en-GB" dirty="0" smtClean="0">
              <a:solidFill>
                <a:schemeClr val="tx1"/>
              </a:solidFill>
            </a:endParaRPr>
          </a:p>
        </p:txBody>
      </p:sp>
      <p:pic>
        <p:nvPicPr>
          <p:cNvPr id="25602" name="Picture 2" descr="http://us.123rf.com/400wm/400/400/keeweeboy/keeweeboy0707/keeweeboy070700139/1289928-business-man-and-woma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140968"/>
            <a:ext cx="3461200" cy="328203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mscottgrimmett.com/wp-content/uploads/2012/07/old-man.jpe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501007"/>
            <a:ext cx="1950412" cy="29219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33</a:t>
            </a:fld>
            <a:endParaRPr lang="en-GB">
              <a:latin typeface="Century Gothic"/>
            </a:endParaRPr>
          </a:p>
        </p:txBody>
      </p:sp>
    </p:spTree>
    <p:extLst>
      <p:ext uri="{BB962C8B-B14F-4D97-AF65-F5344CB8AC3E}">
        <p14:creationId xmlns:p14="http://schemas.microsoft.com/office/powerpoint/2010/main" val="3720614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for CVD</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pPr marL="68580" indent="0">
              <a:buNone/>
            </a:pPr>
            <a:r>
              <a:rPr lang="en-GB" dirty="0"/>
              <a:t>Being overweight increases the risk as does eating a diet high in saturated fat and salt. Diets with more antioxidants (vitamins) and soluble fibre decrease the risk as does taking regular exercise. </a:t>
            </a:r>
            <a:endParaRPr lang="en-GB" dirty="0" smtClean="0">
              <a:solidFill>
                <a:schemeClr val="tx1"/>
              </a:solidFill>
            </a:endParaRPr>
          </a:p>
        </p:txBody>
      </p:sp>
      <p:pic>
        <p:nvPicPr>
          <p:cNvPr id="26626" name="Picture 2" descr="http://www.bluesci.org/wordpress/wp-content/uploads/2012/12/91-I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981221"/>
            <a:ext cx="3672407" cy="24502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34</a:t>
            </a:fld>
            <a:endParaRPr lang="en-GB">
              <a:latin typeface="Century Gothic"/>
            </a:endParaRPr>
          </a:p>
        </p:txBody>
      </p:sp>
    </p:spTree>
    <p:extLst>
      <p:ext uri="{BB962C8B-B14F-4D97-AF65-F5344CB8AC3E}">
        <p14:creationId xmlns:p14="http://schemas.microsoft.com/office/powerpoint/2010/main" val="2121359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for CVD</a:t>
            </a:r>
            <a:endParaRPr lang="en-GB" dirty="0"/>
          </a:p>
        </p:txBody>
      </p:sp>
      <p:sp>
        <p:nvSpPr>
          <p:cNvPr id="3" name="Content Placeholder 2"/>
          <p:cNvSpPr>
            <a:spLocks noGrp="1"/>
          </p:cNvSpPr>
          <p:nvPr>
            <p:ph idx="1"/>
          </p:nvPr>
        </p:nvSpPr>
        <p:spPr>
          <a:xfrm>
            <a:off x="1043492" y="2323652"/>
            <a:ext cx="7128908" cy="3985668"/>
          </a:xfrm>
        </p:spPr>
        <p:txBody>
          <a:bodyPr>
            <a:normAutofit/>
          </a:bodyPr>
          <a:lstStyle/>
          <a:p>
            <a:pPr marL="68580" indent="0">
              <a:buNone/>
            </a:pPr>
            <a:r>
              <a:rPr lang="en-GB" dirty="0"/>
              <a:t>Having diabetes raises the risks and high alcohol intake is another contributory factor.</a:t>
            </a:r>
            <a:endParaRPr lang="en-GB" dirty="0" smtClean="0">
              <a:solidFill>
                <a:schemeClr val="tx1"/>
              </a:solidFill>
            </a:endParaRPr>
          </a:p>
        </p:txBody>
      </p:sp>
      <p:pic>
        <p:nvPicPr>
          <p:cNvPr id="27650" name="Picture 2" descr="http://scopeblog.stanford.edu/files/2011/10/college_drinking_1003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284984"/>
            <a:ext cx="4762500" cy="3124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35</a:t>
            </a:fld>
            <a:endParaRPr lang="en-GB">
              <a:latin typeface="Century Gothic"/>
            </a:endParaRPr>
          </a:p>
        </p:txBody>
      </p:sp>
    </p:spTree>
    <p:extLst>
      <p:ext uri="{BB962C8B-B14F-4D97-AF65-F5344CB8AC3E}">
        <p14:creationId xmlns:p14="http://schemas.microsoft.com/office/powerpoint/2010/main" val="369124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Cholesterol</a:t>
            </a:r>
            <a:endParaRPr lang="en-GB" dirty="0"/>
          </a:p>
        </p:txBody>
      </p:sp>
      <p:sp>
        <p:nvSpPr>
          <p:cNvPr id="3" name="Content Placeholder 2"/>
          <p:cNvSpPr>
            <a:spLocks noGrp="1"/>
          </p:cNvSpPr>
          <p:nvPr>
            <p:ph idx="1"/>
          </p:nvPr>
        </p:nvSpPr>
        <p:spPr>
          <a:xfrm>
            <a:off x="1043492" y="2204864"/>
            <a:ext cx="7128908" cy="4129684"/>
          </a:xfrm>
        </p:spPr>
        <p:txBody>
          <a:bodyPr>
            <a:normAutofit fontScale="92500"/>
          </a:bodyPr>
          <a:lstStyle/>
          <a:p>
            <a:pPr marL="68580" indent="0">
              <a:buNone/>
            </a:pPr>
            <a:r>
              <a:rPr lang="en-GB" dirty="0"/>
              <a:t>Cholesterol in the blood comes from the diet and from the liver, where it is </a:t>
            </a:r>
            <a:r>
              <a:rPr lang="en-GB" dirty="0" smtClean="0"/>
              <a:t>synthesized</a:t>
            </a:r>
            <a:r>
              <a:rPr lang="en-GB" dirty="0"/>
              <a:t>. Cholesterol is carried in large complexes with proteins, called lipoproteins. </a:t>
            </a:r>
            <a:endParaRPr lang="en-GB" dirty="0" smtClean="0"/>
          </a:p>
          <a:p>
            <a:pPr marL="68580" indent="0">
              <a:buNone/>
            </a:pPr>
            <a:r>
              <a:rPr lang="en-GB" dirty="0" smtClean="0"/>
              <a:t>High-density </a:t>
            </a:r>
            <a:r>
              <a:rPr lang="en-GB" dirty="0"/>
              <a:t>lipoproteins (HDLs) remove cholesterol from tissues and transport it to the liver for excretion, so decrease the risk of </a:t>
            </a:r>
            <a:r>
              <a:rPr lang="en-GB" dirty="0" err="1"/>
              <a:t>atheromas</a:t>
            </a:r>
            <a:r>
              <a:rPr lang="en-GB" dirty="0"/>
              <a:t>. </a:t>
            </a:r>
            <a:endParaRPr lang="en-GB" dirty="0" smtClean="0"/>
          </a:p>
          <a:p>
            <a:pPr marL="68580" indent="0">
              <a:buNone/>
            </a:pPr>
            <a:r>
              <a:rPr lang="en-GB" dirty="0" smtClean="0"/>
              <a:t>They </a:t>
            </a:r>
            <a:r>
              <a:rPr lang="en-GB" dirty="0"/>
              <a:t>help protect arteries from heart disease. Low-density lipoproteins deliver cholesterol to tissues, including artery walls so increase the risk of </a:t>
            </a:r>
            <a:r>
              <a:rPr lang="en-GB" dirty="0" err="1"/>
              <a:t>atheromas</a:t>
            </a:r>
            <a:r>
              <a:rPr lang="en-GB" dirty="0"/>
              <a:t> and heart disease.</a:t>
            </a:r>
            <a:endParaRPr lang="en-GB" dirty="0" smtClean="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36</a:t>
            </a:fld>
            <a:endParaRPr lang="en-GB">
              <a:latin typeface="Century Gothic"/>
            </a:endParaRPr>
          </a:p>
        </p:txBody>
      </p:sp>
    </p:spTree>
    <p:extLst>
      <p:ext uri="{BB962C8B-B14F-4D97-AF65-F5344CB8AC3E}">
        <p14:creationId xmlns:p14="http://schemas.microsoft.com/office/powerpoint/2010/main" val="1242901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Cholesterol - extra</a:t>
            </a:r>
            <a:endParaRPr lang="en-GB" dirty="0"/>
          </a:p>
        </p:txBody>
      </p:sp>
      <p:sp>
        <p:nvSpPr>
          <p:cNvPr id="3" name="Content Placeholder 2"/>
          <p:cNvSpPr>
            <a:spLocks noGrp="1"/>
          </p:cNvSpPr>
          <p:nvPr>
            <p:ph idx="1"/>
          </p:nvPr>
        </p:nvSpPr>
        <p:spPr>
          <a:xfrm>
            <a:off x="1043492" y="2204864"/>
            <a:ext cx="7128908" cy="4129684"/>
          </a:xfrm>
        </p:spPr>
        <p:txBody>
          <a:bodyPr>
            <a:normAutofit fontScale="92500" lnSpcReduction="20000"/>
          </a:bodyPr>
          <a:lstStyle/>
          <a:p>
            <a:pPr marL="68580" indent="0">
              <a:buNone/>
            </a:pPr>
            <a:r>
              <a:rPr lang="en-GB" dirty="0"/>
              <a:t>Cholesterol is a fatty substance (a </a:t>
            </a:r>
            <a:r>
              <a:rPr lang="en-GB" b="1" u="sng" dirty="0">
                <a:solidFill>
                  <a:srgbClr val="92D050"/>
                </a:solidFill>
                <a:hlinkClick r:id="rId2"/>
              </a:rPr>
              <a:t>lipid</a:t>
            </a:r>
            <a:r>
              <a:rPr lang="en-GB" dirty="0"/>
              <a:t>) that is an important part of the outer lining (membrane) of cells in the body of animals. Cholesterol is also found in the blood circulation of humans. The cholesterol in a person's blood originates from two major sources; dietary intake and liver production. Dietary cholesterol comes mainly from meat, poultry, fish, and dairy products. Organ meats, such as liver, are especially high in cholesterol content, while foods of plant origin contain no cholesterol. After a meal, cholesterol is absorbed by the intestines into the blood circulation and is then packaged inside a </a:t>
            </a:r>
            <a:r>
              <a:rPr lang="en-GB" b="1" u="sng" dirty="0">
                <a:hlinkClick r:id="rId3"/>
              </a:rPr>
              <a:t>protein</a:t>
            </a:r>
            <a:r>
              <a:rPr lang="en-GB" dirty="0"/>
              <a:t> coat. This cholesterol-protein coat complex is called a </a:t>
            </a:r>
            <a:r>
              <a:rPr lang="en-GB" b="1" u="sng" dirty="0">
                <a:hlinkClick r:id="rId4"/>
              </a:rPr>
              <a:t>chylomicron</a:t>
            </a:r>
            <a:r>
              <a:rPr lang="en-GB" dirty="0"/>
              <a:t>.</a:t>
            </a:r>
            <a:endParaRPr lang="en-GB" b="1" i="1" dirty="0"/>
          </a:p>
          <a:p>
            <a:pPr marL="68580" indent="0">
              <a:buNone/>
            </a:pPr>
            <a:endParaRPr lang="en-GB" dirty="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37</a:t>
            </a:fld>
            <a:endParaRPr lang="en-GB">
              <a:latin typeface="Century Gothic"/>
            </a:endParaRPr>
          </a:p>
        </p:txBody>
      </p:sp>
    </p:spTree>
    <p:extLst>
      <p:ext uri="{BB962C8B-B14F-4D97-AF65-F5344CB8AC3E}">
        <p14:creationId xmlns:p14="http://schemas.microsoft.com/office/powerpoint/2010/main" val="41619619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Blood Pressure</a:t>
            </a:r>
            <a:endParaRPr lang="en-GB" dirty="0"/>
          </a:p>
        </p:txBody>
      </p:sp>
      <p:sp>
        <p:nvSpPr>
          <p:cNvPr id="3" name="Content Placeholder 2"/>
          <p:cNvSpPr>
            <a:spLocks noGrp="1"/>
          </p:cNvSpPr>
          <p:nvPr>
            <p:ph idx="1"/>
          </p:nvPr>
        </p:nvSpPr>
        <p:spPr>
          <a:xfrm>
            <a:off x="1043492" y="2204864"/>
            <a:ext cx="7128908" cy="4129684"/>
          </a:xfrm>
        </p:spPr>
        <p:txBody>
          <a:bodyPr>
            <a:normAutofit fontScale="92500"/>
          </a:bodyPr>
          <a:lstStyle/>
          <a:p>
            <a:r>
              <a:rPr lang="en-GB" dirty="0"/>
              <a:t>Increases the risk of an aneurysm and stimulates thickening of artery walls, increasing the risk of thrombosis. Prolonged stress, diet and lack of exercise can all increase blood pressure. High blood pressure increases the risk of heart disease because:</a:t>
            </a:r>
          </a:p>
          <a:p>
            <a:r>
              <a:rPr lang="en-GB" dirty="0"/>
              <a:t>Higher pressure in arteries means the heart has to work harder to pump blood into them – therefore increases risk of failure.</a:t>
            </a:r>
          </a:p>
          <a:p>
            <a:r>
              <a:rPr lang="en-GB" dirty="0"/>
              <a:t>To resist higher pressure the walls of the arteries thicken, which restricts the blood flow.</a:t>
            </a:r>
            <a:endParaRPr lang="en-GB" dirty="0" smtClean="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38</a:t>
            </a:fld>
            <a:endParaRPr lang="en-GB">
              <a:latin typeface="Century Gothic"/>
            </a:endParaRPr>
          </a:p>
        </p:txBody>
      </p:sp>
    </p:spTree>
    <p:extLst>
      <p:ext uri="{BB962C8B-B14F-4D97-AF65-F5344CB8AC3E}">
        <p14:creationId xmlns:p14="http://schemas.microsoft.com/office/powerpoint/2010/main" val="3963809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Genetics</a:t>
            </a:r>
            <a:endParaRPr lang="en-GB" dirty="0"/>
          </a:p>
        </p:txBody>
      </p:sp>
      <p:sp>
        <p:nvSpPr>
          <p:cNvPr id="3" name="Content Placeholder 2"/>
          <p:cNvSpPr>
            <a:spLocks noGrp="1"/>
          </p:cNvSpPr>
          <p:nvPr>
            <p:ph idx="1"/>
          </p:nvPr>
        </p:nvSpPr>
        <p:spPr>
          <a:xfrm>
            <a:off x="1043492" y="2204864"/>
            <a:ext cx="7128908" cy="4129684"/>
          </a:xfrm>
        </p:spPr>
        <p:txBody>
          <a:bodyPr>
            <a:normAutofit/>
          </a:bodyPr>
          <a:lstStyle/>
          <a:p>
            <a:r>
              <a:rPr lang="en-GB" dirty="0"/>
              <a:t>Both blood pressure and fat metabolism are affected by genes, so genes undoubtedly affect the chance of a coronary thrombosis.</a:t>
            </a:r>
          </a:p>
          <a:p>
            <a:r>
              <a:rPr lang="en-GB" dirty="0"/>
              <a:t>This doesn’t mean that, for some people, a heart attack is inevitable; it just means some people have to be even more careful about their lifestyle risk factors.</a:t>
            </a:r>
            <a:endParaRPr lang="en-GB" dirty="0" smtClean="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39</a:t>
            </a:fld>
            <a:endParaRPr lang="en-GB">
              <a:latin typeface="Century Gothic"/>
            </a:endParaRPr>
          </a:p>
        </p:txBody>
      </p:sp>
    </p:spTree>
    <p:extLst>
      <p:ext uri="{BB962C8B-B14F-4D97-AF65-F5344CB8AC3E}">
        <p14:creationId xmlns:p14="http://schemas.microsoft.com/office/powerpoint/2010/main" val="3693171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b="1" dirty="0"/>
              <a:t>Coronary heart disease</a:t>
            </a:r>
            <a:r>
              <a:rPr lang="en-GB" dirty="0"/>
              <a:t> </a:t>
            </a:r>
            <a:endParaRPr lang="en-US" dirty="0"/>
          </a:p>
        </p:txBody>
      </p:sp>
      <p:sp>
        <p:nvSpPr>
          <p:cNvPr id="7" name="Subtitle 6"/>
          <p:cNvSpPr>
            <a:spLocks noGrp="1"/>
          </p:cNvSpPr>
          <p:nvPr>
            <p:ph type="subTitle" idx="1"/>
          </p:nvPr>
        </p:nvSpPr>
        <p:spPr/>
        <p:txBody>
          <a:bodyPr>
            <a:normAutofit/>
          </a:bodyPr>
          <a:lstStyle/>
          <a:p>
            <a:r>
              <a:rPr lang="en-US" sz="6000" b="1" dirty="0" smtClean="0"/>
              <a:t>PART 1</a:t>
            </a:r>
            <a:endParaRPr lang="en-US" sz="6000" b="1" dirty="0"/>
          </a:p>
        </p:txBody>
      </p:sp>
      <p:sp>
        <p:nvSpPr>
          <p:cNvPr id="2" name="Slide Number Placeholder 1"/>
          <p:cNvSpPr>
            <a:spLocks noGrp="1"/>
          </p:cNvSpPr>
          <p:nvPr>
            <p:ph type="sldNum" sz="quarter" idx="12"/>
          </p:nvPr>
        </p:nvSpPr>
        <p:spPr/>
        <p:txBody>
          <a:bodyPr/>
          <a:lstStyle/>
          <a:p>
            <a:fld id="{E9C0C90E-E25B-4C45-B752-174EB0E9A0B2}" type="slidenum">
              <a:rPr lang="en-GB" smtClean="0">
                <a:solidFill>
                  <a:srgbClr val="94C600"/>
                </a:solidFill>
                <a:latin typeface="Century Gothic"/>
              </a:rPr>
              <a:pPr/>
              <a:t>4</a:t>
            </a:fld>
            <a:endParaRPr lang="en-GB">
              <a:solidFill>
                <a:srgbClr val="94C600"/>
              </a:solidFill>
              <a:latin typeface="Century Gothic"/>
            </a:endParaRPr>
          </a:p>
        </p:txBody>
      </p:sp>
    </p:spTree>
    <p:extLst>
      <p:ext uri="{BB962C8B-B14F-4D97-AF65-F5344CB8AC3E}">
        <p14:creationId xmlns:p14="http://schemas.microsoft.com/office/powerpoint/2010/main" val="46048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Diet</a:t>
            </a:r>
            <a:endParaRPr lang="en-GB" dirty="0"/>
          </a:p>
        </p:txBody>
      </p:sp>
      <p:sp>
        <p:nvSpPr>
          <p:cNvPr id="3" name="Content Placeholder 2"/>
          <p:cNvSpPr>
            <a:spLocks noGrp="1"/>
          </p:cNvSpPr>
          <p:nvPr>
            <p:ph idx="1"/>
          </p:nvPr>
        </p:nvSpPr>
        <p:spPr>
          <a:xfrm>
            <a:off x="1043492" y="2204864"/>
            <a:ext cx="7128908" cy="4129684"/>
          </a:xfrm>
        </p:spPr>
        <p:txBody>
          <a:bodyPr>
            <a:normAutofit/>
          </a:bodyPr>
          <a:lstStyle/>
          <a:p>
            <a:r>
              <a:rPr lang="en-GB" dirty="0"/>
              <a:t>High levels of saturated fat increase the amount of low-density lipoproteins and hence increases the amount of cholesterol carried in the blood. </a:t>
            </a:r>
            <a:endParaRPr lang="en-GB" dirty="0" smtClean="0"/>
          </a:p>
          <a:p>
            <a:r>
              <a:rPr lang="en-GB" dirty="0" smtClean="0"/>
              <a:t>This </a:t>
            </a:r>
            <a:r>
              <a:rPr lang="en-GB" dirty="0"/>
              <a:t>increases the risk of atherosclerosis. High levels of salt increase blood pressure and so increase the risk of aneurysm.</a:t>
            </a:r>
            <a:endParaRPr lang="en-GB" dirty="0" smtClean="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40</a:t>
            </a:fld>
            <a:endParaRPr lang="en-GB">
              <a:latin typeface="Century Gothic"/>
            </a:endParaRPr>
          </a:p>
        </p:txBody>
      </p:sp>
    </p:spTree>
    <p:extLst>
      <p:ext uri="{BB962C8B-B14F-4D97-AF65-F5344CB8AC3E}">
        <p14:creationId xmlns:p14="http://schemas.microsoft.com/office/powerpoint/2010/main" val="2355411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Smoking</a:t>
            </a:r>
            <a:endParaRPr lang="en-GB" dirty="0"/>
          </a:p>
        </p:txBody>
      </p:sp>
      <p:sp>
        <p:nvSpPr>
          <p:cNvPr id="3" name="Content Placeholder 2"/>
          <p:cNvSpPr>
            <a:spLocks noGrp="1"/>
          </p:cNvSpPr>
          <p:nvPr>
            <p:ph idx="1"/>
          </p:nvPr>
        </p:nvSpPr>
        <p:spPr>
          <a:xfrm>
            <a:off x="1043492" y="2204864"/>
            <a:ext cx="7128908" cy="4129684"/>
          </a:xfrm>
        </p:spPr>
        <p:txBody>
          <a:bodyPr>
            <a:noAutofit/>
          </a:bodyPr>
          <a:lstStyle/>
          <a:p>
            <a:r>
              <a:rPr lang="en-GB" sz="1600" dirty="0"/>
              <a:t>Smokers are between two and six times more likely to suffer from coronary heart disease than non-smokers. There are two main constituents of tobacco smoke that increase the likelihood of heart disease:</a:t>
            </a:r>
          </a:p>
          <a:p>
            <a:r>
              <a:rPr lang="en-GB" sz="1600" b="1" dirty="0"/>
              <a:t>Carbon monoxide</a:t>
            </a:r>
            <a:r>
              <a:rPr lang="en-GB" sz="1600" dirty="0"/>
              <a:t> – combines irreversibly with haemoglobin to form </a:t>
            </a:r>
            <a:r>
              <a:rPr lang="en-GB" sz="1600" dirty="0" err="1"/>
              <a:t>carboxyhaemoglobin</a:t>
            </a:r>
            <a:r>
              <a:rPr lang="en-GB" sz="1600" dirty="0"/>
              <a:t>, reducing the oxygen-carrying capacity of the blood. The heart must work harder to supply the tissues with oxygen therefore increasing blood pressure and increasing the risk of heart disease.</a:t>
            </a:r>
          </a:p>
          <a:p>
            <a:r>
              <a:rPr lang="en-GB" sz="1600" dirty="0"/>
              <a:t>In severe cases this can lead to chest pain (angina) and myocardial infarction.</a:t>
            </a:r>
          </a:p>
          <a:p>
            <a:r>
              <a:rPr lang="en-GB" sz="1600" b="1" dirty="0"/>
              <a:t>Nicotine</a:t>
            </a:r>
            <a:r>
              <a:rPr lang="en-GB" sz="1600" dirty="0"/>
              <a:t> – stimulates production of adrenaline which increases the heart rate and raises blood pressure. Nicotine also makes the red blood cells more ‘sticky’ so increasing the risk of thrombosis and hence strokes and myocardial infarction.</a:t>
            </a:r>
            <a:endParaRPr lang="en-GB" sz="1600" dirty="0" smtClean="0">
              <a:solidFill>
                <a:schemeClr val="tx1"/>
              </a:solidFill>
            </a:endParaRPr>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2</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41</a:t>
            </a:fld>
            <a:endParaRPr lang="en-GB">
              <a:latin typeface="Century Gothic"/>
            </a:endParaRPr>
          </a:p>
        </p:txBody>
      </p:sp>
    </p:spTree>
    <p:extLst>
      <p:ext uri="{BB962C8B-B14F-4D97-AF65-F5344CB8AC3E}">
        <p14:creationId xmlns:p14="http://schemas.microsoft.com/office/powerpoint/2010/main" val="2215900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and Heart Disease</a:t>
            </a:r>
            <a:endParaRPr lang="en-US" dirty="0"/>
          </a:p>
        </p:txBody>
      </p:sp>
      <p:sp>
        <p:nvSpPr>
          <p:cNvPr id="7" name="Subtitle 6"/>
          <p:cNvSpPr>
            <a:spLocks noGrp="1"/>
          </p:cNvSpPr>
          <p:nvPr>
            <p:ph type="subTitle" idx="1"/>
          </p:nvPr>
        </p:nvSpPr>
        <p:spPr/>
        <p:txBody>
          <a:bodyPr>
            <a:normAutofit/>
          </a:bodyPr>
          <a:lstStyle/>
          <a:p>
            <a:r>
              <a:rPr lang="en-US" sz="6000" b="1" dirty="0" smtClean="0"/>
              <a:t>PART 3</a:t>
            </a:r>
            <a:endParaRPr lang="en-US" sz="6000" b="1" dirty="0"/>
          </a:p>
        </p:txBody>
      </p:sp>
      <p:sp>
        <p:nvSpPr>
          <p:cNvPr id="2" name="Slide Number Placeholder 1"/>
          <p:cNvSpPr>
            <a:spLocks noGrp="1"/>
          </p:cNvSpPr>
          <p:nvPr>
            <p:ph type="sldNum" sz="quarter" idx="12"/>
          </p:nvPr>
        </p:nvSpPr>
        <p:spPr/>
        <p:txBody>
          <a:bodyPr/>
          <a:lstStyle/>
          <a:p>
            <a:fld id="{E9C0C90E-E25B-4C45-B752-174EB0E9A0B2}" type="slidenum">
              <a:rPr lang="en-GB" smtClean="0">
                <a:solidFill>
                  <a:srgbClr val="94C600"/>
                </a:solidFill>
                <a:latin typeface="Century Gothic"/>
              </a:rPr>
              <a:pPr/>
              <a:t>42</a:t>
            </a:fld>
            <a:endParaRPr lang="en-GB">
              <a:solidFill>
                <a:srgbClr val="94C600"/>
              </a:solidFill>
              <a:latin typeface="Century Gothic"/>
            </a:endParaRPr>
          </a:p>
        </p:txBody>
      </p:sp>
    </p:spTree>
    <p:extLst>
      <p:ext uri="{BB962C8B-B14F-4D97-AF65-F5344CB8AC3E}">
        <p14:creationId xmlns:p14="http://schemas.microsoft.com/office/powerpoint/2010/main" val="1960817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and Heart Disease: Directions</a:t>
            </a:r>
            <a:endParaRPr lang="en-US" dirty="0"/>
          </a:p>
        </p:txBody>
      </p:sp>
      <p:sp>
        <p:nvSpPr>
          <p:cNvPr id="3" name="Content Placeholder 2"/>
          <p:cNvSpPr>
            <a:spLocks noGrp="1"/>
          </p:cNvSpPr>
          <p:nvPr>
            <p:ph idx="1"/>
          </p:nvPr>
        </p:nvSpPr>
        <p:spPr/>
        <p:txBody>
          <a:bodyPr/>
          <a:lstStyle/>
          <a:p>
            <a:r>
              <a:rPr lang="en-US" dirty="0" smtClean="0"/>
              <a:t>Use the following data tables and graphs to answer the questions on your worksheet.</a:t>
            </a:r>
            <a:endParaRPr lang="en-US" dirty="0"/>
          </a:p>
        </p:txBody>
      </p:sp>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43</a:t>
            </a:fld>
            <a:endParaRPr lang="en-GB">
              <a:latin typeface="Century Gothic"/>
            </a:endParaRPr>
          </a:p>
        </p:txBody>
      </p:sp>
    </p:spTree>
    <p:extLst>
      <p:ext uri="{BB962C8B-B14F-4D97-AF65-F5344CB8AC3E}">
        <p14:creationId xmlns:p14="http://schemas.microsoft.com/office/powerpoint/2010/main" val="853553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Figure 1-14</a:t>
            </a:r>
            <a:endParaRPr lang="en-US" dirty="0"/>
          </a:p>
        </p:txBody>
      </p:sp>
      <p:pic>
        <p:nvPicPr>
          <p:cNvPr id="4" name="Picture 3" descr="heart disease, three risk factors, graph"/>
          <p:cNvPicPr/>
          <p:nvPr/>
        </p:nvPicPr>
        <p:blipFill>
          <a:blip r:embed="rId2">
            <a:extLst>
              <a:ext uri="{28A0092B-C50C-407E-A947-70E740481C1C}">
                <a14:useLocalDpi xmlns:a14="http://schemas.microsoft.com/office/drawing/2010/main" val="0"/>
              </a:ext>
            </a:extLst>
          </a:blip>
          <a:srcRect l="3941" t="73343" r="43129" b="1735"/>
          <a:stretch>
            <a:fillRect/>
          </a:stretch>
        </p:blipFill>
        <p:spPr bwMode="auto">
          <a:xfrm>
            <a:off x="1706245" y="2309850"/>
            <a:ext cx="5731510" cy="3714750"/>
          </a:xfrm>
          <a:prstGeom prst="rect">
            <a:avLst/>
          </a:prstGeom>
          <a:noFill/>
          <a:ln w="57150" algn="ctr">
            <a:solidFill>
              <a:srgbClr val="FF0000"/>
            </a:solidFill>
            <a:miter lim="800000"/>
            <a:headEnd/>
            <a:tailEnd/>
          </a:ln>
          <a:effectLst/>
          <a:extLst/>
        </p:spPr>
      </p:pic>
      <p:sp>
        <p:nvSpPr>
          <p:cNvPr id="5" name="Rectangle 4"/>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2"/>
          </p:nvPr>
        </p:nvSpPr>
        <p:spPr/>
        <p:txBody>
          <a:bodyPr/>
          <a:lstStyle/>
          <a:p>
            <a:fld id="{E9C0C90E-E25B-4C45-B752-174EB0E9A0B2}" type="slidenum">
              <a:rPr lang="en-GB" smtClean="0">
                <a:latin typeface="Century Gothic"/>
              </a:rPr>
              <a:pPr/>
              <a:t>44</a:t>
            </a:fld>
            <a:endParaRPr lang="en-GB">
              <a:latin typeface="Century Gothic"/>
            </a:endParaRPr>
          </a:p>
        </p:txBody>
      </p:sp>
    </p:spTree>
    <p:extLst>
      <p:ext uri="{BB962C8B-B14F-4D97-AF65-F5344CB8AC3E}">
        <p14:creationId xmlns:p14="http://schemas.microsoft.com/office/powerpoint/2010/main" val="2822742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2: Table </a:t>
            </a:r>
            <a:r>
              <a:rPr lang="en-GB" dirty="0" smtClean="0"/>
              <a:t>1</a:t>
            </a:r>
            <a:endParaRPr lang="en-US" dirty="0"/>
          </a:p>
        </p:txBody>
      </p:sp>
      <p:pic>
        <p:nvPicPr>
          <p:cNvPr id="3" name="Picture 2" descr="coronary heart disease, table 1, cdc"/>
          <p:cNvPicPr/>
          <p:nvPr/>
        </p:nvPicPr>
        <p:blipFill>
          <a:blip r:embed="rId2">
            <a:extLst>
              <a:ext uri="{28A0092B-C50C-407E-A947-70E740481C1C}">
                <a14:useLocalDpi xmlns:a14="http://schemas.microsoft.com/office/drawing/2010/main" val="0"/>
              </a:ext>
            </a:extLst>
          </a:blip>
          <a:srcRect/>
          <a:stretch>
            <a:fillRect/>
          </a:stretch>
        </p:blipFill>
        <p:spPr bwMode="auto">
          <a:xfrm>
            <a:off x="1263264" y="2361253"/>
            <a:ext cx="6680985" cy="2688127"/>
          </a:xfrm>
          <a:prstGeom prst="rect">
            <a:avLst/>
          </a:prstGeom>
          <a:noFill/>
          <a:ln w="57150" algn="ctr">
            <a:solidFill>
              <a:srgbClr val="FF0000"/>
            </a:solidFill>
            <a:miter lim="800000"/>
            <a:headEnd/>
            <a:tailEnd/>
          </a:ln>
          <a:effectLst/>
          <a:extLst/>
        </p:spPr>
      </p:pic>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45</a:t>
            </a:fld>
            <a:endParaRPr lang="en-GB">
              <a:latin typeface="Century Gothic"/>
            </a:endParaRPr>
          </a:p>
        </p:txBody>
      </p:sp>
    </p:spTree>
    <p:extLst>
      <p:ext uri="{BB962C8B-B14F-4D97-AF65-F5344CB8AC3E}">
        <p14:creationId xmlns:p14="http://schemas.microsoft.com/office/powerpoint/2010/main" val="2696888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3: Table </a:t>
            </a:r>
            <a:r>
              <a:rPr lang="en-GB" dirty="0" smtClean="0"/>
              <a:t>2</a:t>
            </a:r>
            <a:endParaRPr lang="en-US" dirty="0"/>
          </a:p>
        </p:txBody>
      </p:sp>
      <p:pic>
        <p:nvPicPr>
          <p:cNvPr id="3" name="Picture 2" descr="coronary heart disease, table 2, cdc"/>
          <p:cNvPicPr/>
          <p:nvPr/>
        </p:nvPicPr>
        <p:blipFill>
          <a:blip r:embed="rId2">
            <a:extLst>
              <a:ext uri="{28A0092B-C50C-407E-A947-70E740481C1C}">
                <a14:useLocalDpi xmlns:a14="http://schemas.microsoft.com/office/drawing/2010/main" val="0"/>
              </a:ext>
            </a:extLst>
          </a:blip>
          <a:srcRect/>
          <a:stretch>
            <a:fillRect/>
          </a:stretch>
        </p:blipFill>
        <p:spPr bwMode="auto">
          <a:xfrm>
            <a:off x="1706245" y="2233958"/>
            <a:ext cx="5731510" cy="3512185"/>
          </a:xfrm>
          <a:prstGeom prst="rect">
            <a:avLst/>
          </a:prstGeom>
          <a:noFill/>
          <a:ln w="57150" algn="ctr">
            <a:solidFill>
              <a:srgbClr val="FF0000"/>
            </a:solidFill>
            <a:miter lim="800000"/>
            <a:headEnd/>
            <a:tailEnd/>
          </a:ln>
          <a:effectLst/>
          <a:extLst/>
        </p:spPr>
      </p:pic>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46</a:t>
            </a:fld>
            <a:endParaRPr lang="en-GB">
              <a:latin typeface="Century Gothic"/>
            </a:endParaRPr>
          </a:p>
        </p:txBody>
      </p:sp>
    </p:spTree>
    <p:extLst>
      <p:ext uri="{BB962C8B-B14F-4D97-AF65-F5344CB8AC3E}">
        <p14:creationId xmlns:p14="http://schemas.microsoft.com/office/powerpoint/2010/main" val="271085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4: Table 13-</a:t>
            </a:r>
            <a:r>
              <a:rPr lang="en-GB" dirty="0" smtClean="0"/>
              <a:t>1</a:t>
            </a:r>
            <a:endParaRPr lang="en-US" dirty="0"/>
          </a:p>
        </p:txBody>
      </p:sp>
      <p:pic>
        <p:nvPicPr>
          <p:cNvPr id="3" name="Picture 2" descr="heart disease risk factors, cvd, women, graph"/>
          <p:cNvPicPr/>
          <p:nvPr/>
        </p:nvPicPr>
        <p:blipFill>
          <a:blip r:embed="rId2">
            <a:extLst>
              <a:ext uri="{28A0092B-C50C-407E-A947-70E740481C1C}">
                <a14:useLocalDpi xmlns:a14="http://schemas.microsoft.com/office/drawing/2010/main" val="0"/>
              </a:ext>
            </a:extLst>
          </a:blip>
          <a:srcRect t="76190" r="52296" b="3160"/>
          <a:stretch>
            <a:fillRect/>
          </a:stretch>
        </p:blipFill>
        <p:spPr bwMode="auto">
          <a:xfrm>
            <a:off x="1706245" y="2194266"/>
            <a:ext cx="5731510" cy="3414395"/>
          </a:xfrm>
          <a:prstGeom prst="rect">
            <a:avLst/>
          </a:prstGeom>
          <a:noFill/>
          <a:ln w="57150" algn="ctr">
            <a:solidFill>
              <a:srgbClr val="FF0000"/>
            </a:solidFill>
            <a:miter lim="800000"/>
            <a:headEnd/>
            <a:tailEnd/>
          </a:ln>
          <a:effectLst/>
          <a:extLst/>
        </p:spPr>
      </p:pic>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47</a:t>
            </a:fld>
            <a:endParaRPr lang="en-GB">
              <a:latin typeface="Century Gothic"/>
            </a:endParaRPr>
          </a:p>
        </p:txBody>
      </p:sp>
    </p:spTree>
    <p:extLst>
      <p:ext uri="{BB962C8B-B14F-4D97-AF65-F5344CB8AC3E}">
        <p14:creationId xmlns:p14="http://schemas.microsoft.com/office/powerpoint/2010/main" val="2915881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5: Fig. 2-</a:t>
            </a:r>
            <a:r>
              <a:rPr lang="en-GB" dirty="0" smtClean="0"/>
              <a:t>2</a:t>
            </a:r>
            <a:endParaRPr lang="en-US" dirty="0"/>
          </a:p>
        </p:txBody>
      </p:sp>
      <p:pic>
        <p:nvPicPr>
          <p:cNvPr id="3" name="Picture 2" descr="heart disease risk factors, lo risk-hi risk, REV,grap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245" y="2257790"/>
            <a:ext cx="5731510" cy="4232275"/>
          </a:xfrm>
          <a:prstGeom prst="rect">
            <a:avLst/>
          </a:prstGeom>
          <a:noFill/>
          <a:ln w="57150" algn="ctr">
            <a:solidFill>
              <a:srgbClr val="FF0000"/>
            </a:solidFill>
            <a:miter lim="800000"/>
            <a:headEnd/>
            <a:tailEnd/>
          </a:ln>
          <a:effectLst/>
          <a:extLst/>
        </p:spPr>
      </p:pic>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48</a:t>
            </a:fld>
            <a:endParaRPr lang="en-GB">
              <a:latin typeface="Century Gothic"/>
            </a:endParaRPr>
          </a:p>
        </p:txBody>
      </p:sp>
    </p:spTree>
    <p:extLst>
      <p:ext uri="{BB962C8B-B14F-4D97-AF65-F5344CB8AC3E}">
        <p14:creationId xmlns:p14="http://schemas.microsoft.com/office/powerpoint/2010/main" val="1424458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 6: Figure 1-</a:t>
            </a:r>
            <a:r>
              <a:rPr lang="en-GB" dirty="0" smtClean="0"/>
              <a:t>8</a:t>
            </a:r>
            <a:endParaRPr lang="en-US" dirty="0"/>
          </a:p>
        </p:txBody>
      </p:sp>
      <p:pic>
        <p:nvPicPr>
          <p:cNvPr id="3" name="Picture 2" descr="heart disease risk factors, smoking 1 graph"/>
          <p:cNvPicPr/>
          <p:nvPr/>
        </p:nvPicPr>
        <p:blipFill>
          <a:blip r:embed="rId2">
            <a:extLst>
              <a:ext uri="{28A0092B-C50C-407E-A947-70E740481C1C}">
                <a14:useLocalDpi xmlns:a14="http://schemas.microsoft.com/office/drawing/2010/main" val="0"/>
              </a:ext>
            </a:extLst>
          </a:blip>
          <a:srcRect t="64085" r="41188" b="5296"/>
          <a:stretch>
            <a:fillRect/>
          </a:stretch>
        </p:blipFill>
        <p:spPr bwMode="auto">
          <a:xfrm>
            <a:off x="1706245" y="2261597"/>
            <a:ext cx="5731510" cy="4106545"/>
          </a:xfrm>
          <a:prstGeom prst="rect">
            <a:avLst/>
          </a:prstGeom>
          <a:noFill/>
          <a:ln w="57150" algn="ctr">
            <a:solidFill>
              <a:srgbClr val="FF0000"/>
            </a:solidFill>
            <a:miter lim="800000"/>
            <a:headEnd/>
            <a:tailEnd/>
          </a:ln>
          <a:effectLst/>
          <a:extLst/>
        </p:spPr>
      </p:pic>
      <p:sp>
        <p:nvSpPr>
          <p:cNvPr id="4" name="Rectangle 3"/>
          <p:cNvSpPr/>
          <p:nvPr/>
        </p:nvSpPr>
        <p:spPr>
          <a:xfrm>
            <a:off x="5534816" y="-66295"/>
            <a:ext cx="169669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Part 3</a:t>
            </a:r>
            <a:endParaRPr lang="en-US" sz="4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E9C0C90E-E25B-4C45-B752-174EB0E9A0B2}" type="slidenum">
              <a:rPr lang="en-GB" smtClean="0">
                <a:latin typeface="Century Gothic"/>
              </a:rPr>
              <a:pPr/>
              <a:t>49</a:t>
            </a:fld>
            <a:endParaRPr lang="en-GB">
              <a:latin typeface="Century Gothic"/>
            </a:endParaRPr>
          </a:p>
        </p:txBody>
      </p:sp>
    </p:spTree>
    <p:extLst>
      <p:ext uri="{BB962C8B-B14F-4D97-AF65-F5344CB8AC3E}">
        <p14:creationId xmlns:p14="http://schemas.microsoft.com/office/powerpoint/2010/main" val="372318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z="2800" b="1"/>
              <a:t>Coronary heart disease</a:t>
            </a:r>
            <a:endParaRPr lang="en-US" sz="2800" b="1"/>
          </a:p>
        </p:txBody>
      </p:sp>
      <p:sp>
        <p:nvSpPr>
          <p:cNvPr id="8195" name="Rectangle 3"/>
          <p:cNvSpPr>
            <a:spLocks noGrp="1" noChangeArrowheads="1"/>
          </p:cNvSpPr>
          <p:nvPr>
            <p:ph type="body" idx="1"/>
          </p:nvPr>
        </p:nvSpPr>
        <p:spPr>
          <a:xfrm>
            <a:off x="0" y="1600200"/>
            <a:ext cx="8686800" cy="3484563"/>
          </a:xfrm>
        </p:spPr>
        <p:txBody>
          <a:bodyPr/>
          <a:lstStyle/>
          <a:p>
            <a:pPr>
              <a:lnSpc>
                <a:spcPct val="80000"/>
              </a:lnSpc>
              <a:buFontTx/>
              <a:buNone/>
            </a:pPr>
            <a:r>
              <a:rPr lang="en-GB" sz="2400" dirty="0"/>
              <a:t>	</a:t>
            </a:r>
            <a:r>
              <a:rPr lang="en-GB" sz="2400" b="1" dirty="0"/>
              <a:t>Coronary heart disease (CHD) </a:t>
            </a:r>
            <a:r>
              <a:rPr lang="en-GB" sz="2400" dirty="0"/>
              <a:t>is caused by a narrowing of the blood vessels to the heart. This reduces the flow of blood to the heart.</a:t>
            </a:r>
          </a:p>
          <a:p>
            <a:pPr>
              <a:lnSpc>
                <a:spcPct val="80000"/>
              </a:lnSpc>
              <a:buFontTx/>
              <a:buNone/>
            </a:pPr>
            <a:endParaRPr lang="en-GB" sz="2400" dirty="0"/>
          </a:p>
          <a:p>
            <a:pPr>
              <a:lnSpc>
                <a:spcPct val="80000"/>
              </a:lnSpc>
              <a:buFontTx/>
              <a:buNone/>
            </a:pPr>
            <a:r>
              <a:rPr lang="en-GB" sz="2400" dirty="0"/>
              <a:t>	If one of the blood vessels becomes completely blocked, the blood supply to part of the heart stops and is damaged. This is called a </a:t>
            </a:r>
            <a:r>
              <a:rPr lang="en-GB" sz="2400" b="1" dirty="0"/>
              <a:t>heart attack.</a:t>
            </a:r>
          </a:p>
          <a:p>
            <a:pPr>
              <a:lnSpc>
                <a:spcPct val="80000"/>
              </a:lnSpc>
              <a:buFontTx/>
              <a:buNone/>
            </a:pPr>
            <a:endParaRPr lang="en-GB" sz="2400" dirty="0"/>
          </a:p>
          <a:p>
            <a:pPr>
              <a:lnSpc>
                <a:spcPct val="80000"/>
              </a:lnSpc>
              <a:buFontTx/>
              <a:buNone/>
            </a:pPr>
            <a:r>
              <a:rPr lang="en-GB" sz="2400" dirty="0"/>
              <a:t>	If the blood supply to a large part of the heart is stopped it may cause death.</a:t>
            </a:r>
            <a:endParaRPr lang="en-US" sz="2400" dirty="0"/>
          </a:p>
        </p:txBody>
      </p:sp>
      <p:sp>
        <p:nvSpPr>
          <p:cNvPr id="2" name="Rectangle 1"/>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2"/>
          </p:nvPr>
        </p:nvSpPr>
        <p:spPr/>
        <p:txBody>
          <a:bodyPr/>
          <a:lstStyle/>
          <a:p>
            <a:fld id="{754C14C2-3681-6B40-8489-16AD9BB22E94}"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4055422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Additional Info (optional slides)</a:t>
            </a:r>
            <a:endParaRPr lang="en-GB" dirty="0"/>
          </a:p>
        </p:txBody>
      </p:sp>
      <p:sp>
        <p:nvSpPr>
          <p:cNvPr id="2" name="Rectangle 1"/>
          <p:cNvSpPr/>
          <p:nvPr/>
        </p:nvSpPr>
        <p:spPr>
          <a:xfrm>
            <a:off x="2286000" y="2967335"/>
            <a:ext cx="4572000" cy="923330"/>
          </a:xfrm>
          <a:prstGeom prst="rect">
            <a:avLst/>
          </a:prstGeom>
        </p:spPr>
        <p:txBody>
          <a:bodyPr>
            <a:spAutoFit/>
          </a:bodyPr>
          <a:lstStyle/>
          <a:p>
            <a:r>
              <a:rPr lang="en-US" dirty="0" smtClean="0">
                <a:hlinkClick r:id="rId2"/>
              </a:rPr>
              <a:t>https://www.tes.co.uk/teaching-resource/AQA-3-1-5-AS-Biology--Heart-and-Heart-Diseases-6380648</a:t>
            </a:r>
            <a:r>
              <a:rPr lang="en-US" dirty="0" smtClean="0"/>
              <a:t> </a:t>
            </a:r>
            <a:endParaRPr lang="en-US" dirty="0"/>
          </a:p>
        </p:txBody>
      </p:sp>
      <p:sp>
        <p:nvSpPr>
          <p:cNvPr id="4" name="Slide Number Placeholder 3"/>
          <p:cNvSpPr>
            <a:spLocks noGrp="1"/>
          </p:cNvSpPr>
          <p:nvPr>
            <p:ph type="sldNum" sz="quarter" idx="12"/>
          </p:nvPr>
        </p:nvSpPr>
        <p:spPr/>
        <p:txBody>
          <a:bodyPr/>
          <a:lstStyle/>
          <a:p>
            <a:fld id="{E9C0C90E-E25B-4C45-B752-174EB0E9A0B2}" type="slidenum">
              <a:rPr lang="en-GB" smtClean="0">
                <a:latin typeface="Century Gothic"/>
              </a:rPr>
              <a:pPr/>
              <a:t>50</a:t>
            </a:fld>
            <a:endParaRPr lang="en-GB">
              <a:latin typeface="Century Gothic"/>
            </a:endParaRPr>
          </a:p>
        </p:txBody>
      </p:sp>
    </p:spTree>
    <p:extLst>
      <p:ext uri="{BB962C8B-B14F-4D97-AF65-F5344CB8AC3E}">
        <p14:creationId xmlns:p14="http://schemas.microsoft.com/office/powerpoint/2010/main" val="10660781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Heart disease – why worry?</a:t>
            </a:r>
            <a:endPar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GB" dirty="0" smtClean="0"/>
              <a:t>Heart disease kills more people in the UK than any other disease.</a:t>
            </a:r>
          </a:p>
          <a:p>
            <a:r>
              <a:rPr lang="en-GB" dirty="0" smtClean="0"/>
              <a:t>Almost half of heart disease deaths are from </a:t>
            </a:r>
            <a:r>
              <a:rPr lang="en-GB" b="1" dirty="0" smtClean="0"/>
              <a:t>coronary heart disease</a:t>
            </a:r>
            <a:r>
              <a:rPr lang="en-GB" dirty="0" smtClean="0"/>
              <a:t> (CHD).</a:t>
            </a:r>
          </a:p>
          <a:p>
            <a:r>
              <a:rPr lang="en-GB" dirty="0" smtClean="0"/>
              <a:t>CHD affects the pair of blood vessels – the </a:t>
            </a:r>
            <a:r>
              <a:rPr lang="en-GB" b="1" dirty="0" smtClean="0"/>
              <a:t>coronary arteries</a:t>
            </a:r>
            <a:r>
              <a:rPr lang="en-GB" dirty="0" smtClean="0"/>
              <a:t>, which supply the heart muscle with the glucose and oxygen that it requires for respiration. </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51</a:t>
            </a:fld>
            <a:endParaRPr lang="en-GB">
              <a:solidFill>
                <a:prstClr val="black">
                  <a:tint val="75000"/>
                </a:prstClr>
              </a:solidFill>
              <a:latin typeface="Calibri"/>
            </a:endParaRPr>
          </a:p>
        </p:txBody>
      </p:sp>
    </p:spTree>
    <p:extLst>
      <p:ext uri="{BB962C8B-B14F-4D97-AF65-F5344CB8AC3E}">
        <p14:creationId xmlns:p14="http://schemas.microsoft.com/office/powerpoint/2010/main" val="420930684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Atheroma</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p:txBody>
          <a:bodyPr/>
          <a:lstStyle/>
          <a:p>
            <a:r>
              <a:rPr lang="en-GB" dirty="0" err="1" smtClean="0"/>
              <a:t>Atheroma</a:t>
            </a:r>
            <a:r>
              <a:rPr lang="en-GB" dirty="0" smtClean="0"/>
              <a:t> is the name for a fatty deposit which forms within the wall of an artery.</a:t>
            </a:r>
            <a:endParaRPr lang="en-GB" dirty="0"/>
          </a:p>
        </p:txBody>
      </p:sp>
      <p:pic>
        <p:nvPicPr>
          <p:cNvPr id="1030" name="Picture 6" descr="http://www.chelationtherapyonline.com/articles/images/plaque3.gif"/>
          <p:cNvPicPr>
            <a:picLocks noChangeAspect="1" noChangeArrowheads="1"/>
          </p:cNvPicPr>
          <p:nvPr/>
        </p:nvPicPr>
        <p:blipFill>
          <a:blip r:embed="rId2" cstate="print"/>
          <a:srcRect/>
          <a:stretch>
            <a:fillRect/>
          </a:stretch>
        </p:blipFill>
        <p:spPr bwMode="auto">
          <a:xfrm>
            <a:off x="4445446" y="2780928"/>
            <a:ext cx="4591050" cy="2343151"/>
          </a:xfrm>
          <a:prstGeom prst="rect">
            <a:avLst/>
          </a:prstGeom>
          <a:noFill/>
        </p:spPr>
      </p:pic>
      <p:pic>
        <p:nvPicPr>
          <p:cNvPr id="1032" name="Picture 8" descr="http://www.chelationtherapyonline.com/articles/images/atheroma_combo.jpg"/>
          <p:cNvPicPr>
            <a:picLocks noChangeAspect="1" noChangeArrowheads="1"/>
          </p:cNvPicPr>
          <p:nvPr/>
        </p:nvPicPr>
        <p:blipFill>
          <a:blip r:embed="rId3" cstate="print"/>
          <a:srcRect/>
          <a:stretch>
            <a:fillRect/>
          </a:stretch>
        </p:blipFill>
        <p:spPr bwMode="auto">
          <a:xfrm>
            <a:off x="163279" y="2780928"/>
            <a:ext cx="4120689" cy="2376264"/>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52</a:t>
            </a:fld>
            <a:endParaRPr lang="en-GB">
              <a:solidFill>
                <a:prstClr val="black">
                  <a:tint val="75000"/>
                </a:prstClr>
              </a:solidFill>
              <a:latin typeface="Calibri"/>
            </a:endParaRPr>
          </a:p>
        </p:txBody>
      </p:sp>
    </p:spTree>
    <p:extLst>
      <p:ext uri="{BB962C8B-B14F-4D97-AF65-F5344CB8AC3E}">
        <p14:creationId xmlns:p14="http://schemas.microsoft.com/office/powerpoint/2010/main" val="38273602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Atheroma</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p:txBody>
          <a:bodyPr/>
          <a:lstStyle/>
          <a:p>
            <a:r>
              <a:rPr lang="en-GB" dirty="0" smtClean="0"/>
              <a:t>It begins as fatty streaks that are accumulations of white blood cells that have taken up low-density lipoproteins </a:t>
            </a:r>
            <a:r>
              <a:rPr lang="en-GB" b="1" dirty="0" smtClean="0"/>
              <a:t>(LDLs).</a:t>
            </a:r>
          </a:p>
          <a:p>
            <a:r>
              <a:rPr lang="en-GB" dirty="0" smtClean="0"/>
              <a:t>LDLs are the “bad” form of cholesterol. </a:t>
            </a:r>
            <a:endParaRPr lang="en-GB" dirty="0"/>
          </a:p>
        </p:txBody>
      </p:sp>
      <p:pic>
        <p:nvPicPr>
          <p:cNvPr id="1032" name="Picture 8" descr="http://www.chelationtherapyonline.com/articles/images/atheroma_combo.jpg"/>
          <p:cNvPicPr>
            <a:picLocks noChangeAspect="1" noChangeArrowheads="1"/>
          </p:cNvPicPr>
          <p:nvPr/>
        </p:nvPicPr>
        <p:blipFill>
          <a:blip r:embed="rId2" cstate="print"/>
          <a:srcRect/>
          <a:stretch>
            <a:fillRect/>
          </a:stretch>
        </p:blipFill>
        <p:spPr bwMode="auto">
          <a:xfrm>
            <a:off x="4644008" y="4149080"/>
            <a:ext cx="4120689" cy="2376264"/>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53</a:t>
            </a:fld>
            <a:endParaRPr lang="en-GB">
              <a:solidFill>
                <a:prstClr val="black">
                  <a:tint val="75000"/>
                </a:prstClr>
              </a:solidFill>
              <a:latin typeface="Calibri"/>
            </a:endParaRPr>
          </a:p>
        </p:txBody>
      </p:sp>
    </p:spTree>
    <p:extLst>
      <p:ext uri="{BB962C8B-B14F-4D97-AF65-F5344CB8AC3E}">
        <p14:creationId xmlns:p14="http://schemas.microsoft.com/office/powerpoint/2010/main" val="35569553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Atheroma</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3635896" y="1600200"/>
            <a:ext cx="5328592" cy="4525963"/>
          </a:xfrm>
        </p:spPr>
        <p:txBody>
          <a:bodyPr>
            <a:normAutofit lnSpcReduction="10000"/>
          </a:bodyPr>
          <a:lstStyle/>
          <a:p>
            <a:r>
              <a:rPr lang="en-GB" sz="2800" dirty="0" smtClean="0"/>
              <a:t>Fatty streak laid down by LDL-laden white blood cells.</a:t>
            </a:r>
          </a:p>
          <a:p>
            <a:endParaRPr lang="en-GB" sz="1900" dirty="0" smtClean="0"/>
          </a:p>
          <a:p>
            <a:pPr>
              <a:buNone/>
            </a:pPr>
            <a:endParaRPr lang="en-GB" sz="2800" dirty="0" smtClean="0"/>
          </a:p>
          <a:p>
            <a:r>
              <a:rPr lang="en-GB" sz="2800" dirty="0" smtClean="0"/>
              <a:t>Streaks start to enlarge to form an </a:t>
            </a:r>
            <a:r>
              <a:rPr lang="en-GB" sz="2800" b="1" dirty="0" err="1" smtClean="0"/>
              <a:t>atheromatous</a:t>
            </a:r>
            <a:r>
              <a:rPr lang="en-GB" sz="2800" b="1" dirty="0" smtClean="0"/>
              <a:t> plaque </a:t>
            </a:r>
            <a:r>
              <a:rPr lang="en-GB" sz="2800" dirty="0" smtClean="0"/>
              <a:t>(these most commonly occur in larger arteries).</a:t>
            </a:r>
          </a:p>
          <a:p>
            <a:r>
              <a:rPr lang="en-GB" sz="2800" dirty="0" smtClean="0"/>
              <a:t>These plaques bulge into the lumen of arteries and restrict the flow of blood.</a:t>
            </a:r>
          </a:p>
          <a:p>
            <a:endParaRPr lang="en-GB" sz="2800" dirty="0" smtClean="0"/>
          </a:p>
        </p:txBody>
      </p:sp>
      <p:pic>
        <p:nvPicPr>
          <p:cNvPr id="5" name="Picture 2" descr="http://www.sciencephoto.com/image/91443/350wm/C0027198-_atheroma,_drawing_-SPL.jpg"/>
          <p:cNvPicPr>
            <a:picLocks noChangeAspect="1" noChangeArrowheads="1"/>
          </p:cNvPicPr>
          <p:nvPr/>
        </p:nvPicPr>
        <p:blipFill>
          <a:blip r:embed="rId2" cstate="print"/>
          <a:srcRect t="4167" b="36111"/>
          <a:stretch>
            <a:fillRect/>
          </a:stretch>
        </p:blipFill>
        <p:spPr bwMode="auto">
          <a:xfrm>
            <a:off x="107504" y="1556792"/>
            <a:ext cx="3629203" cy="3096344"/>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54</a:t>
            </a:fld>
            <a:endParaRPr lang="en-GB">
              <a:solidFill>
                <a:prstClr val="black">
                  <a:tint val="75000"/>
                </a:prstClr>
              </a:solidFill>
              <a:latin typeface="Calibri"/>
            </a:endParaRPr>
          </a:p>
        </p:txBody>
      </p:sp>
    </p:spTree>
    <p:extLst>
      <p:ext uri="{BB962C8B-B14F-4D97-AF65-F5344CB8AC3E}">
        <p14:creationId xmlns:p14="http://schemas.microsoft.com/office/powerpoint/2010/main" val="16375060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Thrombosis</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3635896" y="1600200"/>
            <a:ext cx="5328592" cy="4525963"/>
          </a:xfrm>
        </p:spPr>
        <p:txBody>
          <a:bodyPr>
            <a:normAutofit/>
          </a:bodyPr>
          <a:lstStyle/>
          <a:p>
            <a:r>
              <a:rPr lang="en-GB" sz="2800" dirty="0" smtClean="0"/>
              <a:t>As the blood flow is restricted, blood pressure increases.</a:t>
            </a:r>
          </a:p>
          <a:p>
            <a:r>
              <a:rPr lang="en-GB" sz="2800" dirty="0" smtClean="0"/>
              <a:t>This causes some damage to the lining (endothelium) of the artery.</a:t>
            </a:r>
          </a:p>
          <a:p>
            <a:r>
              <a:rPr lang="en-GB" sz="2800" dirty="0" smtClean="0"/>
              <a:t>Platelets start to aggregate and lay down a blood clot.</a:t>
            </a:r>
          </a:p>
          <a:p>
            <a:r>
              <a:rPr lang="en-GB" sz="2800" dirty="0" smtClean="0"/>
              <a:t>This is now called a </a:t>
            </a:r>
            <a:r>
              <a:rPr lang="en-GB" sz="2800" b="1" dirty="0" smtClean="0"/>
              <a:t>thrombus</a:t>
            </a:r>
            <a:r>
              <a:rPr lang="en-GB" sz="2800" dirty="0" smtClean="0"/>
              <a:t>. </a:t>
            </a:r>
          </a:p>
        </p:txBody>
      </p:sp>
      <p:pic>
        <p:nvPicPr>
          <p:cNvPr id="8" name="Picture 2" descr="http://www.sciencephoto.com/image/91443/350wm/C0027198-_atheroma,_drawing_-SPL.jpg"/>
          <p:cNvPicPr>
            <a:picLocks noChangeAspect="1" noChangeArrowheads="1"/>
          </p:cNvPicPr>
          <p:nvPr/>
        </p:nvPicPr>
        <p:blipFill>
          <a:blip r:embed="rId2" cstate="print"/>
          <a:srcRect t="69444" b="5556"/>
          <a:stretch>
            <a:fillRect/>
          </a:stretch>
        </p:blipFill>
        <p:spPr bwMode="auto">
          <a:xfrm>
            <a:off x="0" y="1628800"/>
            <a:ext cx="3629203" cy="1296144"/>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55</a:t>
            </a:fld>
            <a:endParaRPr lang="en-GB">
              <a:solidFill>
                <a:prstClr val="black">
                  <a:tint val="75000"/>
                </a:prstClr>
              </a:solidFill>
              <a:latin typeface="Calibri"/>
            </a:endParaRPr>
          </a:p>
        </p:txBody>
      </p:sp>
    </p:spTree>
    <p:extLst>
      <p:ext uri="{BB962C8B-B14F-4D97-AF65-F5344CB8AC3E}">
        <p14:creationId xmlns:p14="http://schemas.microsoft.com/office/powerpoint/2010/main" val="15829562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Thrombosis</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3635896" y="1600200"/>
            <a:ext cx="5328592" cy="4525963"/>
          </a:xfrm>
        </p:spPr>
        <p:txBody>
          <a:bodyPr>
            <a:normAutofit/>
          </a:bodyPr>
          <a:lstStyle/>
          <a:p>
            <a:r>
              <a:rPr lang="en-GB" sz="2800" dirty="0" smtClean="0"/>
              <a:t>Sometimes a thrombus may become dislodged and move around the body.</a:t>
            </a:r>
          </a:p>
          <a:p>
            <a:r>
              <a:rPr lang="en-GB" sz="2800" dirty="0" smtClean="0"/>
              <a:t>This mobile thrombus can settled elsewhere and block other arteries and veins.</a:t>
            </a:r>
          </a:p>
          <a:p>
            <a:r>
              <a:rPr lang="en-GB" sz="2800" dirty="0" smtClean="0"/>
              <a:t>This is particularly problematic if the thrombus moves to the lungs. </a:t>
            </a:r>
          </a:p>
        </p:txBody>
      </p:sp>
      <p:pic>
        <p:nvPicPr>
          <p:cNvPr id="8" name="Picture 2" descr="http://www.sciencephoto.com/image/91443/350wm/C0027198-_atheroma,_drawing_-SPL.jpg"/>
          <p:cNvPicPr>
            <a:picLocks noChangeAspect="1" noChangeArrowheads="1"/>
          </p:cNvPicPr>
          <p:nvPr/>
        </p:nvPicPr>
        <p:blipFill>
          <a:blip r:embed="rId2" cstate="print"/>
          <a:srcRect t="69444" b="5556"/>
          <a:stretch>
            <a:fillRect/>
          </a:stretch>
        </p:blipFill>
        <p:spPr bwMode="auto">
          <a:xfrm>
            <a:off x="0" y="1628800"/>
            <a:ext cx="3629203" cy="1296144"/>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56</a:t>
            </a:fld>
            <a:endParaRPr lang="en-GB">
              <a:solidFill>
                <a:prstClr val="black">
                  <a:tint val="75000"/>
                </a:prstClr>
              </a:solidFill>
              <a:latin typeface="Calibri"/>
            </a:endParaRPr>
          </a:p>
        </p:txBody>
      </p:sp>
    </p:spTree>
    <p:extLst>
      <p:ext uri="{BB962C8B-B14F-4D97-AF65-F5344CB8AC3E}">
        <p14:creationId xmlns:p14="http://schemas.microsoft.com/office/powerpoint/2010/main" val="132001424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Aneurysm</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0" y="1556792"/>
            <a:ext cx="5076056" cy="5301208"/>
          </a:xfrm>
        </p:spPr>
        <p:txBody>
          <a:bodyPr>
            <a:normAutofit fontScale="92500" lnSpcReduction="10000"/>
          </a:bodyPr>
          <a:lstStyle/>
          <a:p>
            <a:r>
              <a:rPr lang="en-GB" sz="2800" dirty="0" smtClean="0"/>
              <a:t> </a:t>
            </a:r>
            <a:r>
              <a:rPr lang="en-GB" sz="2800" dirty="0" err="1" smtClean="0"/>
              <a:t>Atheromas</a:t>
            </a:r>
            <a:r>
              <a:rPr lang="en-GB" sz="2800" dirty="0" smtClean="0"/>
              <a:t> that lead to the formation of a thrombus also weaken the artery walls. </a:t>
            </a:r>
          </a:p>
          <a:p>
            <a:r>
              <a:rPr lang="en-GB" sz="2800" dirty="0" smtClean="0"/>
              <a:t>These weakened points swell to form a balloon-like blood-filled structure called an </a:t>
            </a:r>
            <a:r>
              <a:rPr lang="en-GB" sz="2800" b="1" dirty="0" smtClean="0"/>
              <a:t>aneurysm</a:t>
            </a:r>
            <a:r>
              <a:rPr lang="en-GB" sz="2800" dirty="0" smtClean="0"/>
              <a:t>.</a:t>
            </a:r>
          </a:p>
          <a:p>
            <a:r>
              <a:rPr lang="en-GB" sz="2800" dirty="0" smtClean="0"/>
              <a:t>Aneurysms frequently burst, leading to haemorrhage. </a:t>
            </a:r>
          </a:p>
          <a:p>
            <a:r>
              <a:rPr lang="en-GB" sz="2800" dirty="0" smtClean="0"/>
              <a:t>This then leads to a loss of blood in that region of the body.</a:t>
            </a:r>
          </a:p>
          <a:p>
            <a:r>
              <a:rPr lang="en-GB" sz="2800" dirty="0" smtClean="0"/>
              <a:t>A brain aneurysm is known as a </a:t>
            </a:r>
            <a:r>
              <a:rPr lang="en-GB" sz="2800" b="1" dirty="0" err="1" smtClean="0"/>
              <a:t>cerebrovascular</a:t>
            </a:r>
            <a:r>
              <a:rPr lang="en-GB" sz="2800" b="1" dirty="0" smtClean="0"/>
              <a:t> aneurysm</a:t>
            </a:r>
            <a:r>
              <a:rPr lang="en-GB" sz="2800" dirty="0" smtClean="0"/>
              <a:t> (CVA), or stroke. </a:t>
            </a:r>
          </a:p>
        </p:txBody>
      </p:sp>
      <p:pic>
        <p:nvPicPr>
          <p:cNvPr id="17410" name="Picture 2" descr="http://www.vascularinfo.co.uk/App_Themes/site/images/Abdominal_aortic_aneurysm.jpg"/>
          <p:cNvPicPr>
            <a:picLocks noChangeAspect="1" noChangeArrowheads="1"/>
          </p:cNvPicPr>
          <p:nvPr/>
        </p:nvPicPr>
        <p:blipFill>
          <a:blip r:embed="rId2" cstate="print"/>
          <a:srcRect/>
          <a:stretch>
            <a:fillRect/>
          </a:stretch>
        </p:blipFill>
        <p:spPr bwMode="auto">
          <a:xfrm>
            <a:off x="4932040" y="1844824"/>
            <a:ext cx="4010025" cy="2800351"/>
          </a:xfrm>
          <a:prstGeom prst="rect">
            <a:avLst/>
          </a:prstGeom>
          <a:noFill/>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57</a:t>
            </a:fld>
            <a:endParaRPr lang="en-GB">
              <a:solidFill>
                <a:prstClr val="black">
                  <a:tint val="75000"/>
                </a:prstClr>
              </a:solidFill>
              <a:latin typeface="Calibri"/>
            </a:endParaRPr>
          </a:p>
        </p:txBody>
      </p:sp>
    </p:spTree>
    <p:extLst>
      <p:ext uri="{BB962C8B-B14F-4D97-AF65-F5344CB8AC3E}">
        <p14:creationId xmlns:p14="http://schemas.microsoft.com/office/powerpoint/2010/main" val="15184425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Myocardial infarction</a:t>
            </a:r>
            <a:endParaRPr lang="en-GB"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0" y="1556792"/>
            <a:ext cx="5076056" cy="5301208"/>
          </a:xfrm>
        </p:spPr>
        <p:txBody>
          <a:bodyPr>
            <a:normAutofit/>
          </a:bodyPr>
          <a:lstStyle/>
          <a:p>
            <a:r>
              <a:rPr lang="en-GB" sz="2800" dirty="0" smtClean="0"/>
              <a:t> Also known as a </a:t>
            </a:r>
            <a:r>
              <a:rPr lang="en-GB" sz="2800" b="1" dirty="0" smtClean="0"/>
              <a:t>heart attack</a:t>
            </a:r>
            <a:r>
              <a:rPr lang="en-GB" sz="2800" dirty="0" smtClean="0"/>
              <a:t>.</a:t>
            </a:r>
          </a:p>
          <a:p>
            <a:r>
              <a:rPr lang="en-GB" sz="2800" dirty="0" smtClean="0"/>
              <a:t>The term literally means a reduced supply of oxygen to the muscle of the heart.</a:t>
            </a:r>
          </a:p>
          <a:p>
            <a:r>
              <a:rPr lang="en-GB" sz="2800" dirty="0" smtClean="0"/>
              <a:t>MI is a symptom of CHD.</a:t>
            </a:r>
          </a:p>
          <a:p>
            <a:r>
              <a:rPr lang="en-GB" sz="2800" dirty="0" smtClean="0"/>
              <a:t>MI results from a blockage in one of the coronary arteries. </a:t>
            </a:r>
          </a:p>
          <a:p>
            <a:endParaRPr lang="en-GB" sz="2800" dirty="0" smtClean="0"/>
          </a:p>
        </p:txBody>
      </p:sp>
      <p:pic>
        <p:nvPicPr>
          <p:cNvPr id="8" name="Picture 7" descr="myo.gif"/>
          <p:cNvPicPr>
            <a:picLocks noChangeAspect="1"/>
          </p:cNvPicPr>
          <p:nvPr/>
        </p:nvPicPr>
        <p:blipFill>
          <a:blip r:embed="rId2" cstate="print"/>
          <a:stretch>
            <a:fillRect/>
          </a:stretch>
        </p:blipFill>
        <p:spPr>
          <a:xfrm>
            <a:off x="4932040" y="1916832"/>
            <a:ext cx="4067944" cy="2791062"/>
          </a:xfrm>
          <a:prstGeom prst="rect">
            <a:avLst/>
          </a:prstGeom>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58</a:t>
            </a:fld>
            <a:endParaRPr lang="en-GB">
              <a:solidFill>
                <a:prstClr val="black">
                  <a:tint val="75000"/>
                </a:prstClr>
              </a:solidFill>
              <a:latin typeface="Calibri"/>
            </a:endParaRPr>
          </a:p>
        </p:txBody>
      </p:sp>
    </p:spTree>
    <p:extLst>
      <p:ext uri="{BB962C8B-B14F-4D97-AF65-F5344CB8AC3E}">
        <p14:creationId xmlns:p14="http://schemas.microsoft.com/office/powerpoint/2010/main" val="37698978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Myocardial infarction</a:t>
            </a:r>
            <a:endParaRPr lang="en-GB"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ontent Placeholder 6"/>
          <p:cNvSpPr>
            <a:spLocks noGrp="1"/>
          </p:cNvSpPr>
          <p:nvPr>
            <p:ph idx="1"/>
          </p:nvPr>
        </p:nvSpPr>
        <p:spPr>
          <a:xfrm>
            <a:off x="0" y="1556792"/>
            <a:ext cx="5076056" cy="5301208"/>
          </a:xfrm>
        </p:spPr>
        <p:txBody>
          <a:bodyPr>
            <a:normAutofit/>
          </a:bodyPr>
          <a:lstStyle/>
          <a:p>
            <a:r>
              <a:rPr lang="en-GB" sz="2800" dirty="0" smtClean="0"/>
              <a:t> If the blockage is close to the junction of the coronary artery and the aorta, then the heart will stop beating because the blood supply is completely cut off. </a:t>
            </a:r>
          </a:p>
          <a:p>
            <a:endParaRPr lang="en-GB" sz="2800" dirty="0" smtClean="0"/>
          </a:p>
        </p:txBody>
      </p:sp>
      <p:pic>
        <p:nvPicPr>
          <p:cNvPr id="8" name="Picture 7" descr="myo.gif"/>
          <p:cNvPicPr>
            <a:picLocks noChangeAspect="1"/>
          </p:cNvPicPr>
          <p:nvPr/>
        </p:nvPicPr>
        <p:blipFill>
          <a:blip r:embed="rId2" cstate="print"/>
          <a:stretch>
            <a:fillRect/>
          </a:stretch>
        </p:blipFill>
        <p:spPr>
          <a:xfrm>
            <a:off x="4932040" y="1916832"/>
            <a:ext cx="4067944" cy="2791062"/>
          </a:xfrm>
          <a:prstGeom prst="rect">
            <a:avLst/>
          </a:prstGeom>
        </p:spPr>
      </p:pic>
      <p:sp>
        <p:nvSpPr>
          <p:cNvPr id="2" name="Slide Number Placeholder 1"/>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59</a:t>
            </a:fld>
            <a:endParaRPr lang="en-GB">
              <a:solidFill>
                <a:prstClr val="black">
                  <a:tint val="75000"/>
                </a:prstClr>
              </a:solidFill>
              <a:latin typeface="Calibri"/>
            </a:endParaRPr>
          </a:p>
        </p:txBody>
      </p:sp>
    </p:spTree>
    <p:extLst>
      <p:ext uri="{BB962C8B-B14F-4D97-AF65-F5344CB8AC3E}">
        <p14:creationId xmlns:p14="http://schemas.microsoft.com/office/powerpoint/2010/main" val="32004397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GB" sz="2800" b="1"/>
              <a:t>Build up of fat</a:t>
            </a:r>
            <a:endParaRPr lang="en-US" sz="2800" b="1"/>
          </a:p>
        </p:txBody>
      </p:sp>
      <p:sp>
        <p:nvSpPr>
          <p:cNvPr id="163843" name="Rectangle 3"/>
          <p:cNvSpPr>
            <a:spLocks noGrp="1" noChangeArrowheads="1"/>
          </p:cNvSpPr>
          <p:nvPr>
            <p:ph type="body" idx="1"/>
          </p:nvPr>
        </p:nvSpPr>
        <p:spPr>
          <a:xfrm>
            <a:off x="0" y="1600200"/>
            <a:ext cx="8686800" cy="4525963"/>
          </a:xfrm>
        </p:spPr>
        <p:txBody>
          <a:bodyPr/>
          <a:lstStyle/>
          <a:p>
            <a:pPr>
              <a:buFontTx/>
              <a:buNone/>
            </a:pPr>
            <a:r>
              <a:rPr lang="en-GB" sz="2400" dirty="0"/>
              <a:t>	The deposit on blood vessels walls, which reduce the flow of blood, takes years to build up. It is made up of substances, including </a:t>
            </a:r>
            <a:r>
              <a:rPr lang="en-GB" sz="2400" b="1" dirty="0"/>
              <a:t>cholesterol</a:t>
            </a:r>
            <a:r>
              <a:rPr lang="en-GB" sz="2400" dirty="0"/>
              <a:t> and very small </a:t>
            </a:r>
            <a:r>
              <a:rPr lang="en-GB" sz="2400" b="1" dirty="0"/>
              <a:t>blood clots.</a:t>
            </a:r>
          </a:p>
          <a:p>
            <a:pPr>
              <a:buFontTx/>
              <a:buNone/>
            </a:pPr>
            <a:r>
              <a:rPr lang="en-GB" sz="2400" dirty="0"/>
              <a:t>	</a:t>
            </a:r>
          </a:p>
          <a:p>
            <a:pPr>
              <a:buFontTx/>
              <a:buNone/>
            </a:pPr>
            <a:r>
              <a:rPr lang="en-GB" sz="2400" dirty="0"/>
              <a:t>	</a:t>
            </a:r>
            <a:r>
              <a:rPr lang="en-GB" sz="2400" dirty="0">
                <a:solidFill>
                  <a:srgbClr val="FF1AFF"/>
                </a:solidFill>
              </a:rPr>
              <a:t>High levels of cholesterol in the blood increase the build up of the deposit.</a:t>
            </a:r>
          </a:p>
          <a:p>
            <a:pPr>
              <a:buFontTx/>
              <a:buNone/>
            </a:pPr>
            <a:endParaRPr lang="en-GB" sz="2400" dirty="0"/>
          </a:p>
          <a:p>
            <a:pPr>
              <a:buFontTx/>
              <a:buNone/>
            </a:pPr>
            <a:r>
              <a:rPr lang="en-GB" sz="2400" dirty="0"/>
              <a:t>	</a:t>
            </a:r>
            <a:endParaRPr lang="en-US" sz="2400" dirty="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559538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800"/>
            <a:ext cx="9144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Write definitions for the following terms</a:t>
            </a:r>
            <a:endPar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2204864"/>
            <a:ext cx="8229600" cy="3921299"/>
          </a:xfrm>
        </p:spPr>
        <p:txBody>
          <a:bodyPr/>
          <a:lstStyle/>
          <a:p>
            <a:r>
              <a:rPr lang="en-GB" dirty="0" err="1" smtClean="0"/>
              <a:t>Atheroma</a:t>
            </a:r>
            <a:endParaRPr lang="en-GB" dirty="0" smtClean="0"/>
          </a:p>
          <a:p>
            <a:r>
              <a:rPr lang="en-GB" dirty="0" smtClean="0"/>
              <a:t>Thrombosis</a:t>
            </a:r>
          </a:p>
          <a:p>
            <a:r>
              <a:rPr lang="en-GB" dirty="0" smtClean="0"/>
              <a:t>Aneurysm</a:t>
            </a:r>
          </a:p>
          <a:p>
            <a:r>
              <a:rPr lang="en-GB" dirty="0" smtClean="0"/>
              <a:t>Myocardial infarction</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60</a:t>
            </a:fld>
            <a:endParaRPr lang="en-GB">
              <a:solidFill>
                <a:prstClr val="black">
                  <a:tint val="75000"/>
                </a:prstClr>
              </a:solidFill>
              <a:latin typeface="Calibri"/>
            </a:endParaRPr>
          </a:p>
        </p:txBody>
      </p:sp>
    </p:spTree>
    <p:extLst>
      <p:ext uri="{BB962C8B-B14F-4D97-AF65-F5344CB8AC3E}">
        <p14:creationId xmlns:p14="http://schemas.microsoft.com/office/powerpoint/2010/main" val="16505307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risk factors for CHD?</a:t>
            </a:r>
            <a:endPar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927373"/>
            <a:ext cx="8229600" cy="4525963"/>
          </a:xfrm>
        </p:spPr>
        <p:txBody>
          <a:bodyPr/>
          <a:lstStyle/>
          <a:p>
            <a:r>
              <a:rPr lang="en-GB" dirty="0" smtClean="0"/>
              <a:t>Smoking</a:t>
            </a:r>
          </a:p>
          <a:p>
            <a:r>
              <a:rPr lang="en-GB" dirty="0" smtClean="0"/>
              <a:t>High blood pressure</a:t>
            </a:r>
          </a:p>
          <a:p>
            <a:r>
              <a:rPr lang="en-GB" dirty="0" smtClean="0"/>
              <a:t>Blood cholesterol</a:t>
            </a:r>
          </a:p>
          <a:p>
            <a:r>
              <a:rPr lang="en-GB" dirty="0" smtClean="0"/>
              <a:t>Diet</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61</a:t>
            </a:fld>
            <a:endParaRPr lang="en-GB">
              <a:solidFill>
                <a:prstClr val="black">
                  <a:tint val="75000"/>
                </a:prstClr>
              </a:solidFill>
              <a:latin typeface="Calibri"/>
            </a:endParaRPr>
          </a:p>
        </p:txBody>
      </p:sp>
    </p:spTree>
    <p:extLst>
      <p:ext uri="{BB962C8B-B14F-4D97-AF65-F5344CB8AC3E}">
        <p14:creationId xmlns:p14="http://schemas.microsoft.com/office/powerpoint/2010/main" val="16187389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do you think these factors increase the risk?</a:t>
            </a:r>
            <a:endParaRPr lang="en-GB"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927373"/>
            <a:ext cx="8229600" cy="4525963"/>
          </a:xfrm>
        </p:spPr>
        <p:txBody>
          <a:bodyPr/>
          <a:lstStyle/>
          <a:p>
            <a:r>
              <a:rPr lang="en-GB" dirty="0" smtClean="0"/>
              <a:t>Smoking</a:t>
            </a:r>
          </a:p>
          <a:p>
            <a:r>
              <a:rPr lang="en-GB" dirty="0" smtClean="0"/>
              <a:t>High blood pressure</a:t>
            </a:r>
          </a:p>
          <a:p>
            <a:r>
              <a:rPr lang="en-GB" dirty="0" smtClean="0"/>
              <a:t>Blood cholesterol</a:t>
            </a:r>
          </a:p>
          <a:p>
            <a:r>
              <a:rPr lang="en-GB" dirty="0" smtClean="0"/>
              <a:t>Diet</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62</a:t>
            </a:fld>
            <a:endParaRPr lang="en-GB">
              <a:solidFill>
                <a:prstClr val="black">
                  <a:tint val="75000"/>
                </a:prstClr>
              </a:solidFill>
              <a:latin typeface="Calibri"/>
            </a:endParaRPr>
          </a:p>
        </p:txBody>
      </p:sp>
    </p:spTree>
    <p:extLst>
      <p:ext uri="{BB962C8B-B14F-4D97-AF65-F5344CB8AC3E}">
        <p14:creationId xmlns:p14="http://schemas.microsoft.com/office/powerpoint/2010/main" val="10118562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Smoking</a:t>
            </a:r>
            <a:endParaRPr lang="en-GB"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pPr>
              <a:buNone/>
            </a:pPr>
            <a:r>
              <a:rPr lang="en-GB" dirty="0" smtClean="0"/>
              <a:t>There are two main constituents of tobacco smoke which increase likelihood of heart disease:</a:t>
            </a:r>
          </a:p>
          <a:p>
            <a:pPr>
              <a:buNone/>
            </a:pPr>
            <a:r>
              <a:rPr lang="en-GB" b="1" dirty="0" smtClean="0"/>
              <a:t>Carbon monoxide</a:t>
            </a:r>
          </a:p>
          <a:p>
            <a:pPr>
              <a:buNone/>
            </a:pPr>
            <a:r>
              <a:rPr lang="en-GB" b="1" dirty="0" smtClean="0"/>
              <a:t>Nicotine</a:t>
            </a:r>
            <a:endParaRPr lang="en-GB" b="1"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63</a:t>
            </a:fld>
            <a:endParaRPr lang="en-GB">
              <a:solidFill>
                <a:prstClr val="black">
                  <a:tint val="75000"/>
                </a:prstClr>
              </a:solidFill>
              <a:latin typeface="Calibri"/>
            </a:endParaRPr>
          </a:p>
        </p:txBody>
      </p:sp>
    </p:spTree>
    <p:extLst>
      <p:ext uri="{BB962C8B-B14F-4D97-AF65-F5344CB8AC3E}">
        <p14:creationId xmlns:p14="http://schemas.microsoft.com/office/powerpoint/2010/main" val="39272109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Carbon monoxide</a:t>
            </a:r>
            <a:endParaRPr lang="en-GB"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GB" b="1" dirty="0" smtClean="0"/>
              <a:t> </a:t>
            </a:r>
            <a:r>
              <a:rPr lang="en-GB" dirty="0" smtClean="0"/>
              <a:t>Combines irreversibly with </a:t>
            </a:r>
            <a:r>
              <a:rPr lang="en-GB" dirty="0" err="1" smtClean="0"/>
              <a:t>Hb</a:t>
            </a:r>
            <a:r>
              <a:rPr lang="en-GB" dirty="0" smtClean="0"/>
              <a:t> of RBCs.</a:t>
            </a:r>
          </a:p>
          <a:p>
            <a:r>
              <a:rPr lang="en-GB" dirty="0" smtClean="0"/>
              <a:t>This means that the oxygen carrying capacity of the blood is reduced.</a:t>
            </a:r>
          </a:p>
          <a:p>
            <a:r>
              <a:rPr lang="en-GB" dirty="0" smtClean="0"/>
              <a:t>This will remain throughout the whole lifespan of the RBC (~120 days).</a:t>
            </a:r>
          </a:p>
          <a:p>
            <a:r>
              <a:rPr lang="en-GB" dirty="0" smtClean="0"/>
              <a:t>This could lead to insufficient supply of oxygen to the heart during exercise.</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64</a:t>
            </a:fld>
            <a:endParaRPr lang="en-GB">
              <a:solidFill>
                <a:prstClr val="black">
                  <a:tint val="75000"/>
                </a:prstClr>
              </a:solidFill>
              <a:latin typeface="Calibri"/>
            </a:endParaRPr>
          </a:p>
        </p:txBody>
      </p:sp>
    </p:spTree>
    <p:extLst>
      <p:ext uri="{BB962C8B-B14F-4D97-AF65-F5344CB8AC3E}">
        <p14:creationId xmlns:p14="http://schemas.microsoft.com/office/powerpoint/2010/main" val="42939811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Nicotine</a:t>
            </a:r>
            <a:endParaRPr lang="en-GB"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GB" dirty="0" smtClean="0"/>
              <a:t>Stimulates the production of adrenaline which increases heart rate and blood pressure.</a:t>
            </a:r>
          </a:p>
          <a:p>
            <a:r>
              <a:rPr lang="en-GB" dirty="0" smtClean="0"/>
              <a:t>This increases the risk of CHD or CVA.</a:t>
            </a:r>
          </a:p>
          <a:p>
            <a:r>
              <a:rPr lang="en-GB" dirty="0" smtClean="0"/>
              <a:t>Nicotine also makes RBCs more “sticky” – leading to a higher risk of thrombosis. </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65</a:t>
            </a:fld>
            <a:endParaRPr lang="en-GB">
              <a:solidFill>
                <a:prstClr val="black">
                  <a:tint val="75000"/>
                </a:prstClr>
              </a:solidFill>
              <a:latin typeface="Calibri"/>
            </a:endParaRPr>
          </a:p>
        </p:txBody>
      </p:sp>
    </p:spTree>
    <p:extLst>
      <p:ext uri="{BB962C8B-B14F-4D97-AF65-F5344CB8AC3E}">
        <p14:creationId xmlns:p14="http://schemas.microsoft.com/office/powerpoint/2010/main" val="320961902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 Blood Pressure</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t> As there is already pressure in the arteries, the heart must work harder to pump blood into them and is therefore more prone to failure.</a:t>
            </a:r>
          </a:p>
          <a:p>
            <a:r>
              <a:rPr lang="en-GB" dirty="0" smtClean="0"/>
              <a:t>Higher blood pressure within the arteries means that they are more likely to develop an aneurysm and burst.</a:t>
            </a:r>
          </a:p>
          <a:p>
            <a:r>
              <a:rPr lang="en-GB" dirty="0" smtClean="0"/>
              <a:t>To resist the higher blood pressure within them, the walls of the arteries may become hardened and thickened – leading to restricted flow of blood. </a:t>
            </a:r>
            <a:endParaRPr lang="en-GB" dirty="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66</a:t>
            </a:fld>
            <a:endParaRPr lang="en-GB">
              <a:solidFill>
                <a:prstClr val="black">
                  <a:tint val="75000"/>
                </a:prstClr>
              </a:solidFill>
              <a:latin typeface="Calibri"/>
            </a:endParaRPr>
          </a:p>
        </p:txBody>
      </p:sp>
    </p:spTree>
    <p:extLst>
      <p:ext uri="{BB962C8B-B14F-4D97-AF65-F5344CB8AC3E}">
        <p14:creationId xmlns:p14="http://schemas.microsoft.com/office/powerpoint/2010/main" val="392202858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Blood cholesterol</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a:bodyPr>
          <a:lstStyle/>
          <a:p>
            <a:pPr>
              <a:buNone/>
            </a:pPr>
            <a:r>
              <a:rPr lang="en-GB" dirty="0" smtClean="0"/>
              <a:t>Cholesterol is an essential component of membranes. As such, it is an essential biochemical which must be transported in the blood. It is carried in the plasma in tiny spheres of lipoprotein (lipid and protein). There are two main types:</a:t>
            </a:r>
          </a:p>
          <a:p>
            <a:pPr>
              <a:buNone/>
            </a:pPr>
            <a:r>
              <a:rPr lang="en-GB" b="1" dirty="0" smtClean="0"/>
              <a:t>High-density </a:t>
            </a:r>
            <a:r>
              <a:rPr lang="en-GB" b="1" dirty="0" err="1" smtClean="0"/>
              <a:t>liproprotein</a:t>
            </a:r>
            <a:r>
              <a:rPr lang="en-GB" b="1" dirty="0" smtClean="0"/>
              <a:t> (HDLs)</a:t>
            </a:r>
          </a:p>
          <a:p>
            <a:pPr>
              <a:buNone/>
            </a:pPr>
            <a:r>
              <a:rPr lang="en-GB" b="1" dirty="0" smtClean="0"/>
              <a:t>Low-density </a:t>
            </a:r>
            <a:r>
              <a:rPr lang="en-GB" b="1" dirty="0" err="1" smtClean="0"/>
              <a:t>liprorotein</a:t>
            </a:r>
            <a:r>
              <a:rPr lang="en-GB" b="1" dirty="0" smtClean="0"/>
              <a:t> (LDLs)</a:t>
            </a:r>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67</a:t>
            </a:fld>
            <a:endParaRPr lang="en-GB">
              <a:solidFill>
                <a:prstClr val="black">
                  <a:tint val="75000"/>
                </a:prstClr>
              </a:solidFill>
              <a:latin typeface="Calibri"/>
            </a:endParaRPr>
          </a:p>
        </p:txBody>
      </p:sp>
    </p:spTree>
    <p:extLst>
      <p:ext uri="{BB962C8B-B14F-4D97-AF65-F5344CB8AC3E}">
        <p14:creationId xmlns:p14="http://schemas.microsoft.com/office/powerpoint/2010/main" val="141541841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HDLs</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a:bodyPr>
          <a:lstStyle/>
          <a:p>
            <a:r>
              <a:rPr lang="en-GB" dirty="0" smtClean="0"/>
              <a:t>These remove cholesterol from tissues and transport it to the liver for excretion. They help protect arteries against disease.</a:t>
            </a:r>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68</a:t>
            </a:fld>
            <a:endParaRPr lang="en-GB">
              <a:solidFill>
                <a:prstClr val="black">
                  <a:tint val="75000"/>
                </a:prstClr>
              </a:solidFill>
              <a:latin typeface="Calibri"/>
            </a:endParaRPr>
          </a:p>
        </p:txBody>
      </p:sp>
    </p:spTree>
    <p:extLst>
      <p:ext uri="{BB962C8B-B14F-4D97-AF65-F5344CB8AC3E}">
        <p14:creationId xmlns:p14="http://schemas.microsoft.com/office/powerpoint/2010/main" val="4718161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LDLs</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a:bodyPr>
          <a:lstStyle/>
          <a:p>
            <a:r>
              <a:rPr lang="en-GB" dirty="0" smtClean="0"/>
              <a:t>These transport cholesterol from the liver to the tissues, including the artery walls, which they infiltrate, leading to the development of </a:t>
            </a:r>
            <a:r>
              <a:rPr lang="en-GB" dirty="0" err="1" smtClean="0"/>
              <a:t>atheroma</a:t>
            </a:r>
            <a:r>
              <a:rPr lang="en-GB" dirty="0" smtClean="0"/>
              <a:t> and hence heart disease.</a:t>
            </a:r>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69</a:t>
            </a:fld>
            <a:endParaRPr lang="en-GB">
              <a:solidFill>
                <a:prstClr val="black">
                  <a:tint val="75000"/>
                </a:prstClr>
              </a:solidFill>
              <a:latin typeface="Calibri"/>
            </a:endParaRPr>
          </a:p>
        </p:txBody>
      </p:sp>
    </p:spTree>
    <p:extLst>
      <p:ext uri="{BB962C8B-B14F-4D97-AF65-F5344CB8AC3E}">
        <p14:creationId xmlns:p14="http://schemas.microsoft.com/office/powerpoint/2010/main" val="41901768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sz="2800" b="1"/>
              <a:t>Rates of CHD</a:t>
            </a:r>
            <a:endParaRPr lang="en-US" sz="2800" b="1"/>
          </a:p>
        </p:txBody>
      </p:sp>
      <p:sp>
        <p:nvSpPr>
          <p:cNvPr id="164867" name="Rectangle 3"/>
          <p:cNvSpPr>
            <a:spLocks noGrp="1" noChangeArrowheads="1"/>
          </p:cNvSpPr>
          <p:nvPr>
            <p:ph type="body" idx="1"/>
          </p:nvPr>
        </p:nvSpPr>
        <p:spPr>
          <a:xfrm>
            <a:off x="0" y="1600200"/>
            <a:ext cx="8686800" cy="4525963"/>
          </a:xfrm>
        </p:spPr>
        <p:txBody>
          <a:bodyPr/>
          <a:lstStyle/>
          <a:p>
            <a:pPr>
              <a:buFontTx/>
              <a:buNone/>
            </a:pPr>
            <a:r>
              <a:rPr lang="en-GB" sz="2400" dirty="0"/>
              <a:t>	</a:t>
            </a:r>
            <a:r>
              <a:rPr lang="en-GB" sz="2400" dirty="0" smtClean="0"/>
              <a:t>Heart disease </a:t>
            </a:r>
            <a:r>
              <a:rPr lang="en-GB" sz="2400" dirty="0"/>
              <a:t>is the most common cause of death in the United </a:t>
            </a:r>
            <a:r>
              <a:rPr lang="en-GB" sz="2400" dirty="0" smtClean="0"/>
              <a:t>States. CHD is the most common type of heart disease. </a:t>
            </a:r>
            <a:r>
              <a:rPr lang="en-GB" sz="2400" dirty="0"/>
              <a:t>It is a major cause of premature death </a:t>
            </a:r>
            <a:r>
              <a:rPr lang="en-GB" sz="2400" dirty="0" smtClean="0"/>
              <a:t>(death </a:t>
            </a:r>
            <a:r>
              <a:rPr lang="en-GB" sz="2400" dirty="0"/>
              <a:t>before the age of 65 years). </a:t>
            </a:r>
          </a:p>
          <a:p>
            <a:pPr>
              <a:buFontTx/>
              <a:buNone/>
            </a:pPr>
            <a:endParaRPr lang="en-GB" sz="2400" dirty="0"/>
          </a:p>
          <a:p>
            <a:pPr>
              <a:buFontTx/>
              <a:buNone/>
            </a:pPr>
            <a:r>
              <a:rPr lang="en-GB" sz="2400" dirty="0"/>
              <a:t>	In 2006 CHD accounted for 30% of premature deaths in men and 22% of premature deaths in women.</a:t>
            </a:r>
          </a:p>
          <a:p>
            <a:pPr>
              <a:buFontTx/>
              <a:buNone/>
            </a:pPr>
            <a:r>
              <a:rPr lang="en-GB" sz="2400" dirty="0"/>
              <a:t>	</a:t>
            </a:r>
          </a:p>
          <a:p>
            <a:pPr>
              <a:buFontTx/>
              <a:buNone/>
            </a:pPr>
            <a:r>
              <a:rPr lang="en-GB" sz="2400" dirty="0"/>
              <a:t> 	CHD is more common in men than in women.</a:t>
            </a:r>
            <a:endParaRPr lang="en-US" sz="2400" dirty="0"/>
          </a:p>
        </p:txBody>
      </p:sp>
      <p:sp>
        <p:nvSpPr>
          <p:cNvPr id="2" name="TextBox 1"/>
          <p:cNvSpPr txBox="1"/>
          <p:nvPr/>
        </p:nvSpPr>
        <p:spPr>
          <a:xfrm>
            <a:off x="1979712" y="5445224"/>
            <a:ext cx="4495529" cy="369332"/>
          </a:xfrm>
          <a:prstGeom prst="rect">
            <a:avLst/>
          </a:prstGeom>
          <a:noFill/>
        </p:spPr>
        <p:txBody>
          <a:bodyPr wrap="none" rtlCol="0">
            <a:spAutoFit/>
          </a:bodyPr>
          <a:lstStyle/>
          <a:p>
            <a:pPr defTabSz="914400" fontAlgn="base">
              <a:spcBef>
                <a:spcPct val="0"/>
              </a:spcBef>
              <a:spcAft>
                <a:spcPct val="0"/>
              </a:spcAft>
            </a:pPr>
            <a:r>
              <a:rPr lang="en-US" dirty="0" smtClean="0">
                <a:solidFill>
                  <a:srgbClr val="000000"/>
                </a:solidFill>
                <a:latin typeface="Arial" charset="0"/>
                <a:ea typeface="ＭＳ Ｐゴシック" charset="0"/>
                <a:hlinkClick r:id="rId2"/>
              </a:rPr>
              <a:t>http://www.cdc.gov/heartdisease/facts.htm</a:t>
            </a:r>
            <a:r>
              <a:rPr lang="en-US" dirty="0" smtClean="0">
                <a:solidFill>
                  <a:srgbClr val="000000"/>
                </a:solidFill>
                <a:latin typeface="Arial" charset="0"/>
                <a:ea typeface="ＭＳ Ｐゴシック" charset="0"/>
              </a:rPr>
              <a:t> </a:t>
            </a:r>
          </a:p>
        </p:txBody>
      </p:sp>
      <p:sp>
        <p:nvSpPr>
          <p:cNvPr id="5" name="Rectangle 4"/>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12"/>
          </p:nvPr>
        </p:nvSpPr>
        <p:spPr/>
        <p:txBody>
          <a:bodyPr/>
          <a:lstStyle/>
          <a:p>
            <a:fld id="{754C14C2-3681-6B40-8489-16AD9BB22E94}"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85450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Diet</a:t>
            </a:r>
            <a:endPar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a:bodyPr>
          <a:lstStyle/>
          <a:p>
            <a:pPr>
              <a:buNone/>
            </a:pPr>
            <a:r>
              <a:rPr lang="en-GB" dirty="0" smtClean="0"/>
              <a:t>There are a number of aspects of diet which increase the risk of heart disease, both directly and indirectly:</a:t>
            </a:r>
          </a:p>
          <a:p>
            <a:r>
              <a:rPr lang="en-GB" b="1" dirty="0" smtClean="0"/>
              <a:t>High levels of salt </a:t>
            </a:r>
            <a:r>
              <a:rPr lang="en-GB" dirty="0" smtClean="0"/>
              <a:t>raise blood pressure.</a:t>
            </a:r>
          </a:p>
          <a:p>
            <a:r>
              <a:rPr lang="en-GB" b="1" dirty="0" smtClean="0"/>
              <a:t>High levels of fat</a:t>
            </a:r>
            <a:r>
              <a:rPr lang="en-GB" dirty="0" smtClean="0"/>
              <a:t> increase LDL level and hence blood cholesterol concentration. </a:t>
            </a:r>
            <a:endParaRPr lang="en-GB" b="1" dirty="0" smtClean="0"/>
          </a:p>
        </p:txBody>
      </p:sp>
      <p:sp>
        <p:nvSpPr>
          <p:cNvPr id="4" name="Slide Number Placeholder 3"/>
          <p:cNvSpPr>
            <a:spLocks noGrp="1"/>
          </p:cNvSpPr>
          <p:nvPr>
            <p:ph type="sldNum" sz="quarter" idx="12"/>
          </p:nvPr>
        </p:nvSpPr>
        <p:spPr/>
        <p:txBody>
          <a:bodyPr/>
          <a:lstStyle/>
          <a:p>
            <a:fld id="{2ED80813-9047-4336-94A6-C39042471EF0}" type="slidenum">
              <a:rPr lang="en-GB" smtClean="0">
                <a:solidFill>
                  <a:prstClr val="black">
                    <a:tint val="75000"/>
                  </a:prstClr>
                </a:solidFill>
                <a:latin typeface="Calibri"/>
              </a:rPr>
              <a:pPr/>
              <a:t>70</a:t>
            </a:fld>
            <a:endParaRPr lang="en-GB">
              <a:solidFill>
                <a:prstClr val="black">
                  <a:tint val="75000"/>
                </a:prstClr>
              </a:solidFill>
              <a:latin typeface="Calibri"/>
            </a:endParaRPr>
          </a:p>
        </p:txBody>
      </p:sp>
    </p:spTree>
    <p:extLst>
      <p:ext uri="{BB962C8B-B14F-4D97-AF65-F5344CB8AC3E}">
        <p14:creationId xmlns:p14="http://schemas.microsoft.com/office/powerpoint/2010/main" val="37896631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sz="2800" b="1"/>
              <a:t>Rates of CHD</a:t>
            </a:r>
            <a:endParaRPr lang="en-US" sz="2800" b="1"/>
          </a:p>
        </p:txBody>
      </p:sp>
      <p:sp>
        <p:nvSpPr>
          <p:cNvPr id="186371" name="Rectangle 3"/>
          <p:cNvSpPr>
            <a:spLocks noGrp="1" noChangeArrowheads="1"/>
          </p:cNvSpPr>
          <p:nvPr>
            <p:ph type="body" idx="1"/>
          </p:nvPr>
        </p:nvSpPr>
        <p:spPr>
          <a:xfrm>
            <a:off x="0" y="1600200"/>
            <a:ext cx="8686800" cy="4525963"/>
          </a:xfrm>
        </p:spPr>
        <p:txBody>
          <a:bodyPr/>
          <a:lstStyle/>
          <a:p>
            <a:pPr>
              <a:buFontTx/>
              <a:buNone/>
            </a:pPr>
            <a:r>
              <a:rPr lang="en-GB" sz="2400" dirty="0"/>
              <a:t>	CHD death rates have been falling fast in those aged over 55 years and older.</a:t>
            </a:r>
          </a:p>
          <a:p>
            <a:pPr>
              <a:buFontTx/>
              <a:buNone/>
            </a:pPr>
            <a:endParaRPr lang="en-GB" sz="2400" dirty="0"/>
          </a:p>
          <a:p>
            <a:pPr>
              <a:buFontTx/>
              <a:buNone/>
            </a:pPr>
            <a:r>
              <a:rPr lang="en-GB" sz="2400" dirty="0"/>
              <a:t>	Between 1997 and 2006, there was a fall of 46% in the CHD death rate for men aged 55 to 64 years in the </a:t>
            </a:r>
            <a:r>
              <a:rPr lang="en-GB" sz="2400" dirty="0" smtClean="0"/>
              <a:t>UK, and a similar fall in the USA.</a:t>
            </a:r>
            <a:endParaRPr lang="en-GB" sz="2400" dirty="0"/>
          </a:p>
          <a:p>
            <a:pPr>
              <a:buFontTx/>
              <a:buNone/>
            </a:pPr>
            <a:endParaRPr lang="en-GB" sz="2400" dirty="0"/>
          </a:p>
          <a:p>
            <a:pPr>
              <a:buFontTx/>
              <a:buNone/>
            </a:pPr>
            <a:r>
              <a:rPr lang="en-GB" sz="2400" dirty="0"/>
              <a:t>	In women there was a 53% fall in those aged 55 to 64 years.</a:t>
            </a:r>
          </a:p>
          <a:p>
            <a:pPr>
              <a:buFontTx/>
              <a:buNone/>
            </a:pPr>
            <a:r>
              <a:rPr lang="en-GB" sz="2400" dirty="0"/>
              <a:t>	</a:t>
            </a:r>
            <a:endParaRPr lang="en-US" sz="2400" dirty="0"/>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16388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sz="2800" b="1"/>
              <a:t>Risk of CHD</a:t>
            </a:r>
            <a:endParaRPr lang="en-US" sz="2800" b="1"/>
          </a:p>
        </p:txBody>
      </p:sp>
      <p:sp>
        <p:nvSpPr>
          <p:cNvPr id="160771" name="Rectangle 3"/>
          <p:cNvSpPr>
            <a:spLocks noGrp="1" noChangeArrowheads="1"/>
          </p:cNvSpPr>
          <p:nvPr>
            <p:ph type="body" idx="1"/>
          </p:nvPr>
        </p:nvSpPr>
        <p:spPr>
          <a:xfrm>
            <a:off x="0" y="1600200"/>
            <a:ext cx="8686800" cy="4525963"/>
          </a:xfrm>
        </p:spPr>
        <p:txBody>
          <a:bodyPr/>
          <a:lstStyle/>
          <a:p>
            <a:pPr>
              <a:buFontTx/>
              <a:buNone/>
            </a:pPr>
            <a:r>
              <a:rPr lang="en-GB" sz="2400" dirty="0"/>
              <a:t>	The chance of suffering from CHD is affected by many factors. These are called </a:t>
            </a:r>
            <a:r>
              <a:rPr lang="en-GB" sz="2400" b="1" i="1" dirty="0"/>
              <a:t>risk factors.</a:t>
            </a:r>
          </a:p>
          <a:p>
            <a:pPr>
              <a:buFontTx/>
              <a:buNone/>
            </a:pPr>
            <a:endParaRPr lang="en-GB" sz="2400" dirty="0"/>
          </a:p>
          <a:p>
            <a:pPr>
              <a:buFontTx/>
              <a:buNone/>
            </a:pPr>
            <a:r>
              <a:rPr lang="en-GB" sz="2400" dirty="0"/>
              <a:t>	</a:t>
            </a:r>
            <a:r>
              <a:rPr lang="en-GB" sz="2400" b="1" dirty="0">
                <a:solidFill>
                  <a:schemeClr val="accent1">
                    <a:lumMod val="50000"/>
                  </a:schemeClr>
                </a:solidFill>
              </a:rPr>
              <a:t>Factors that increase the risk of CHD include being:</a:t>
            </a:r>
          </a:p>
          <a:p>
            <a:pPr>
              <a:buFontTx/>
              <a:buNone/>
            </a:pPr>
            <a:r>
              <a:rPr lang="en-GB" sz="1800" b="1" dirty="0">
                <a:solidFill>
                  <a:schemeClr val="accent1">
                    <a:lumMod val="50000"/>
                  </a:schemeClr>
                </a:solidFill>
              </a:rPr>
              <a:t>	•</a:t>
            </a:r>
            <a:r>
              <a:rPr lang="en-GB" sz="2400" b="1" dirty="0">
                <a:solidFill>
                  <a:schemeClr val="accent1">
                    <a:lumMod val="50000"/>
                  </a:schemeClr>
                </a:solidFill>
              </a:rPr>
              <a:t> male;</a:t>
            </a:r>
          </a:p>
          <a:p>
            <a:pPr>
              <a:buFontTx/>
              <a:buNone/>
            </a:pPr>
            <a:r>
              <a:rPr lang="en-GB" sz="1800" b="1" dirty="0">
                <a:solidFill>
                  <a:schemeClr val="accent1">
                    <a:lumMod val="50000"/>
                  </a:schemeClr>
                </a:solidFill>
              </a:rPr>
              <a:t>	•</a:t>
            </a:r>
            <a:r>
              <a:rPr lang="en-GB" sz="2400" b="1" dirty="0">
                <a:solidFill>
                  <a:schemeClr val="accent1">
                    <a:lumMod val="50000"/>
                  </a:schemeClr>
                </a:solidFill>
              </a:rPr>
              <a:t> older;</a:t>
            </a:r>
          </a:p>
          <a:p>
            <a:pPr>
              <a:buFontTx/>
              <a:buNone/>
            </a:pPr>
            <a:r>
              <a:rPr lang="en-GB" sz="1800" b="1" dirty="0">
                <a:solidFill>
                  <a:schemeClr val="accent1">
                    <a:lumMod val="50000"/>
                  </a:schemeClr>
                </a:solidFill>
              </a:rPr>
              <a:t>	•</a:t>
            </a:r>
            <a:r>
              <a:rPr lang="en-GB" sz="2400" b="1" dirty="0">
                <a:solidFill>
                  <a:schemeClr val="accent1">
                    <a:lumMod val="50000"/>
                  </a:schemeClr>
                </a:solidFill>
              </a:rPr>
              <a:t> a cigarette smoker;</a:t>
            </a:r>
          </a:p>
          <a:p>
            <a:pPr>
              <a:buFontTx/>
              <a:buNone/>
            </a:pPr>
            <a:r>
              <a:rPr lang="en-GB" sz="1800" b="1" dirty="0">
                <a:solidFill>
                  <a:schemeClr val="accent1">
                    <a:lumMod val="50000"/>
                  </a:schemeClr>
                </a:solidFill>
              </a:rPr>
              <a:t>	•</a:t>
            </a:r>
            <a:r>
              <a:rPr lang="en-GB" sz="2400" b="1" dirty="0">
                <a:solidFill>
                  <a:schemeClr val="accent1">
                    <a:lumMod val="50000"/>
                  </a:schemeClr>
                </a:solidFill>
              </a:rPr>
              <a:t> overweight;</a:t>
            </a:r>
          </a:p>
          <a:p>
            <a:pPr>
              <a:buFontTx/>
              <a:buNone/>
            </a:pPr>
            <a:r>
              <a:rPr lang="en-GB" sz="1800" b="1" dirty="0">
                <a:solidFill>
                  <a:schemeClr val="accent1">
                    <a:lumMod val="50000"/>
                  </a:schemeClr>
                </a:solidFill>
              </a:rPr>
              <a:t>	•</a:t>
            </a:r>
            <a:r>
              <a:rPr lang="en-GB" sz="2400" b="1" dirty="0">
                <a:solidFill>
                  <a:schemeClr val="accent1">
                    <a:lumMod val="50000"/>
                  </a:schemeClr>
                </a:solidFill>
              </a:rPr>
              <a:t> inactive;</a:t>
            </a:r>
          </a:p>
          <a:p>
            <a:pPr>
              <a:buFontTx/>
              <a:buNone/>
            </a:pPr>
            <a:r>
              <a:rPr lang="en-GB" sz="2400" b="1" dirty="0">
                <a:solidFill>
                  <a:schemeClr val="accent1">
                    <a:lumMod val="50000"/>
                  </a:schemeClr>
                </a:solidFill>
              </a:rPr>
              <a:t>	</a:t>
            </a:r>
            <a:r>
              <a:rPr lang="en-GB" sz="1800" b="1" dirty="0">
                <a:solidFill>
                  <a:schemeClr val="accent1">
                    <a:lumMod val="50000"/>
                  </a:schemeClr>
                </a:solidFill>
              </a:rPr>
              <a:t>•</a:t>
            </a:r>
            <a:r>
              <a:rPr lang="en-GB" sz="2400" b="1" dirty="0">
                <a:solidFill>
                  <a:schemeClr val="accent1">
                    <a:lumMod val="50000"/>
                  </a:schemeClr>
                </a:solidFill>
              </a:rPr>
              <a:t> stressed.</a:t>
            </a:r>
            <a:endParaRPr lang="en-US" sz="2400" b="1" dirty="0">
              <a:solidFill>
                <a:schemeClr val="accent1">
                  <a:lumMod val="50000"/>
                </a:schemeClr>
              </a:solidFill>
            </a:endParaRPr>
          </a:p>
        </p:txBody>
      </p:sp>
      <p:sp>
        <p:nvSpPr>
          <p:cNvPr id="4" name="Rectangle 3"/>
          <p:cNvSpPr/>
          <p:nvPr/>
        </p:nvSpPr>
        <p:spPr>
          <a:xfrm>
            <a:off x="5297758" y="-19261"/>
            <a:ext cx="155924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rPr>
              <a:t>Part 1</a:t>
            </a:r>
            <a:endParaRPr lang="en-US" sz="4000" b="1" cap="none" spc="0" dirty="0">
              <a:ln w="12700">
                <a:solidFill>
                  <a:schemeClr val="tx2">
                    <a:satMod val="155000"/>
                  </a:schemeClr>
                </a:solidFill>
                <a:prstDash val="solid"/>
              </a:ln>
              <a:solidFill>
                <a:srgbClr val="9D09D1"/>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754C14C2-3681-6B40-8489-16AD9BB22E94}"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715566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1737</TotalTime>
  <Words>2453</Words>
  <Application>Microsoft Macintosh PowerPoint</Application>
  <PresentationFormat>On-screen Show (4:3)</PresentationFormat>
  <Paragraphs>423</Paragraphs>
  <Slides>70</Slides>
  <Notes>3</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Austin</vt:lpstr>
      <vt:lpstr>1_Office Theme</vt:lpstr>
      <vt:lpstr>1_Custom Design</vt:lpstr>
      <vt:lpstr>Heart Disease Packet</vt:lpstr>
      <vt:lpstr>Learning objectives</vt:lpstr>
      <vt:lpstr>Contents of Presentation</vt:lpstr>
      <vt:lpstr>Coronary heart disease </vt:lpstr>
      <vt:lpstr>Coronary heart disease</vt:lpstr>
      <vt:lpstr>Build up of fat</vt:lpstr>
      <vt:lpstr>Rates of CHD</vt:lpstr>
      <vt:lpstr>Rates of CHD</vt:lpstr>
      <vt:lpstr>Risk of CHD</vt:lpstr>
      <vt:lpstr>Risk of CHD</vt:lpstr>
      <vt:lpstr>Blood cholesterol levels</vt:lpstr>
      <vt:lpstr>Cholesterol and the diet</vt:lpstr>
      <vt:lpstr>Reducing cholesterol in the diet</vt:lpstr>
      <vt:lpstr>Blood pressure</vt:lpstr>
      <vt:lpstr>Maintaining a healthy weight</vt:lpstr>
      <vt:lpstr>Distribution of fat</vt:lpstr>
      <vt:lpstr>Soluble fiber</vt:lpstr>
      <vt:lpstr>Omega 3 fatty acids</vt:lpstr>
      <vt:lpstr>Fatty acids</vt:lpstr>
      <vt:lpstr>Fatty acids</vt:lpstr>
      <vt:lpstr>Fatty acids</vt:lpstr>
      <vt:lpstr>Cutting back fat tips</vt:lpstr>
      <vt:lpstr>Other Cardiovascular Diseases</vt:lpstr>
      <vt:lpstr>CVD: Atherosclerosis</vt:lpstr>
      <vt:lpstr>CVD: Atherosclerosis</vt:lpstr>
      <vt:lpstr>CVD</vt:lpstr>
      <vt:lpstr>Thrombosis</vt:lpstr>
      <vt:lpstr>CVD: Aneurysm</vt:lpstr>
      <vt:lpstr>CVD: Myocardial Infraction</vt:lpstr>
      <vt:lpstr>PowerPoint Presentation</vt:lpstr>
      <vt:lpstr>Stroke</vt:lpstr>
      <vt:lpstr>Risk Factors for CVD</vt:lpstr>
      <vt:lpstr>Risk Factors for CVD</vt:lpstr>
      <vt:lpstr>Risk Factors for CVD</vt:lpstr>
      <vt:lpstr>Risk Factors for CVD</vt:lpstr>
      <vt:lpstr>Cholesterol</vt:lpstr>
      <vt:lpstr>Cholesterol - extra</vt:lpstr>
      <vt:lpstr>High Blood Pressure</vt:lpstr>
      <vt:lpstr>Genetics</vt:lpstr>
      <vt:lpstr>Diet</vt:lpstr>
      <vt:lpstr>Smoking</vt:lpstr>
      <vt:lpstr>Data and Heart Disease</vt:lpstr>
      <vt:lpstr>Data and Heart Disease: Directions</vt:lpstr>
      <vt:lpstr>Example 1: Figure 1-14</vt:lpstr>
      <vt:lpstr>Example 2: Table 1</vt:lpstr>
      <vt:lpstr>Example 3: Table 2</vt:lpstr>
      <vt:lpstr>Example 4: Table 13-1</vt:lpstr>
      <vt:lpstr>Example 5: Fig. 2-2</vt:lpstr>
      <vt:lpstr>Example 6: Figure 1-8</vt:lpstr>
      <vt:lpstr>Additional Info (optional slides)</vt:lpstr>
      <vt:lpstr>Heart disease – why worry?</vt:lpstr>
      <vt:lpstr>Atheroma</vt:lpstr>
      <vt:lpstr>Atheroma</vt:lpstr>
      <vt:lpstr>Atheroma</vt:lpstr>
      <vt:lpstr>Thrombosis</vt:lpstr>
      <vt:lpstr>Thrombosis</vt:lpstr>
      <vt:lpstr>Aneurysm</vt:lpstr>
      <vt:lpstr>Myocardial infarction</vt:lpstr>
      <vt:lpstr>Myocardial infarction</vt:lpstr>
      <vt:lpstr>Write definitions for the following terms</vt:lpstr>
      <vt:lpstr>What are the risk factors for CHD?</vt:lpstr>
      <vt:lpstr>How do you think these factors increase the risk?</vt:lpstr>
      <vt:lpstr>Smoking</vt:lpstr>
      <vt:lpstr>Carbon monoxide</vt:lpstr>
      <vt:lpstr>Nicotine</vt:lpstr>
      <vt:lpstr>High Blood Pressure</vt:lpstr>
      <vt:lpstr>Blood cholesterol</vt:lpstr>
      <vt:lpstr>HDLs</vt:lpstr>
      <vt:lpstr>LDLs</vt:lpstr>
      <vt:lpstr>Diet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Diseases</dc:title>
  <dc:creator>Ellen Campbell</dc:creator>
  <cp:lastModifiedBy>Ellen Campbell</cp:lastModifiedBy>
  <cp:revision>15</cp:revision>
  <dcterms:created xsi:type="dcterms:W3CDTF">2015-02-15T06:22:51Z</dcterms:created>
  <dcterms:modified xsi:type="dcterms:W3CDTF">2015-04-02T18:10:21Z</dcterms:modified>
</cp:coreProperties>
</file>