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6CF0D30-8FE4-43B7-8283-75E02BCE9F88}">
  <a:tblStyle styleId="{E6CF0D30-8FE4-43B7-8283-75E02BCE9F88}" styleName="Table_0"/>
</a:tblStyleLst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CC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cap="sq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FFE0E0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marR="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marR="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marR="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marR="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marR="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marR="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natube.com/video/1127/Human-Reproduction-Fertilization-and-Fetal-Development" TargetMode="External"/><Relationship Id="rId3" Type="http://schemas.openxmlformats.org/officeDocument/2006/relationships/hyperlink" Target="https://www.youtube.com/watch?v=92N7WPuoLZM" TargetMode="External"/><Relationship Id="rId5" Type="http://schemas.openxmlformats.org/officeDocument/2006/relationships/hyperlink" Target="http://www.pbs.org/wgbh/nova/body/anatomy-childbirth.html" TargetMode="Externa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9.gif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Relationship Id="rId3" Type="http://schemas.openxmlformats.org/officeDocument/2006/relationships/image" Target="../media/image16.jpg"/><Relationship Id="rId5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asdcenter.samhsa.gov/documents/wynk_effects_fetus.pdf" TargetMode="Externa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bped-RVWsLk" TargetMode="External"/><Relationship Id="rId3" Type="http://schemas.openxmlformats.org/officeDocument/2006/relationships/hyperlink" Target="https://www.youtube.com/watch?v=bped-RVWsLk" TargetMode="Externa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Relationship Id="rId3" Type="http://schemas.openxmlformats.org/officeDocument/2006/relationships/image" Target="../media/image21.gif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28.gif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Relationship Id="rId3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ology.iupui.edu/biocourses/N100/2k4ch39repronotes.html" TargetMode="External"/><Relationship Id="rId3" Type="http://schemas.openxmlformats.org/officeDocument/2006/relationships/hyperlink" Target="http://highered.mheducation.com/sites/0072820144/student_view0/chapter4/index.html" TargetMode="External"/><Relationship Id="rId9" Type="http://schemas.openxmlformats.org/officeDocument/2006/relationships/hyperlink" Target="http://www2.estrellamountain.edu/faculty/farabee/BIOBK/BioBookREPROD.html" TargetMode="External"/><Relationship Id="rId6" Type="http://schemas.openxmlformats.org/officeDocument/2006/relationships/hyperlink" Target="http://health.howstuffworks.com/pregnancy-and-parenting/pregnancy/conception/human-reproduction6.htm" TargetMode="External"/><Relationship Id="rId5" Type="http://schemas.openxmlformats.org/officeDocument/2006/relationships/hyperlink" Target="http://www.biology-online.org/7/1_fertilisation.htm" TargetMode="External"/><Relationship Id="rId8" Type="http://schemas.openxmlformats.org/officeDocument/2006/relationships/hyperlink" Target="http://www.microbiologyonline.org.uk/students/sti-tutorial-quiz" TargetMode="External"/><Relationship Id="rId7" Type="http://schemas.openxmlformats.org/officeDocument/2006/relationships/hyperlink" Target="https://www.ck12.org/life-science/Female-Reproductive-System-in-Life-Science/" TargetMode="Externa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btp4jCYZ5K4" TargetMode="External"/><Relationship Id="rId3" Type="http://schemas.openxmlformats.org/officeDocument/2006/relationships/hyperlink" Target="https://www.youtube.com/watch?v=_5OvgQW6FG4" TargetMode="External"/><Relationship Id="rId6" Type="http://schemas.openxmlformats.org/officeDocument/2006/relationships/hyperlink" Target="https://www.youtube.com/watch?v=vFfqLs94iHc" TargetMode="External"/><Relationship Id="rId5" Type="http://schemas.openxmlformats.org/officeDocument/2006/relationships/hyperlink" Target="https://www.ck12.org/life-science/Fertilization-in-Life-Science/lesson/Fertilization-Basic/?referrer=concept_details" TargetMode="External"/><Relationship Id="rId7" Type="http://schemas.openxmlformats.org/officeDocument/2006/relationships/hyperlink" Target="https://www.youtube.com/watch?v=3vUeM4gydAU" TargetMode="Externa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06.png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25" y="544125"/>
            <a:ext cx="9144000" cy="358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Turn-in the “HW- Reproductive System Worksheet” along with any other work you owe me to the temporary class turn-in tray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Complete the packet called- “CLASSWORK-Fertilization &amp; Pregnancy Worksheet”</a:t>
            </a:r>
          </a:p>
          <a:p>
            <a:pPr indent="-514350" lvl="1" marL="97155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slides, the class set reading “Pregnancy- The Basics,” the video links in these slides, and any other Internet/class notes resources to help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Begin working on the HW-Reproduction Problems</a:t>
            </a:r>
          </a:p>
        </p:txBody>
      </p:sp>
      <p:sp>
        <p:nvSpPr>
          <p:cNvPr id="97" name="Shape 97"/>
          <p:cNvSpPr/>
          <p:nvPr/>
        </p:nvSpPr>
        <p:spPr>
          <a:xfrm>
            <a:off x="236308" y="4862019"/>
            <a:ext cx="638175" cy="869950"/>
          </a:xfrm>
          <a:custGeom>
            <a:pathLst>
              <a:path extrusionOk="0" h="21600" w="2160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extrusionOk="0" h="21600" w="2160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cap="flat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41980"/>
            <a:ext cx="9144000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3600" u="sng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Directions for Classwork: May 13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958417" y="4846544"/>
            <a:ext cx="7996800" cy="1200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66FFCC"/>
                </a:solidFill>
                <a:latin typeface="Arial"/>
                <a:ea typeface="Arial"/>
                <a:cs typeface="Arial"/>
                <a:sym typeface="Arial"/>
              </a:rPr>
              <a:t>REMINDER: Deadline to submit late work AND Diseases Quiz Corrections for April 13-May 13 is TOMORROW (Thursday), May 14 at 5pm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62696" y="2487290"/>
            <a:ext cx="2000400" cy="2677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keywords to identify the key stages on the worksheet.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27649" l="31003" r="27063" t="15503"/>
          <a:stretch/>
        </p:blipFill>
        <p:spPr>
          <a:xfrm>
            <a:off x="3485500" y="60150"/>
            <a:ext cx="5520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type="title"/>
          </p:nvPr>
        </p:nvSpPr>
        <p:spPr>
          <a:xfrm>
            <a:off x="162700" y="643975"/>
            <a:ext cx="45519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Worksheet: Passing on instructions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162696" y="2487290"/>
            <a:ext cx="2000400" cy="2677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keywords to identify the key stages on the worksheet.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27650" l="31001" r="27064" t="15502"/>
          <a:stretch/>
        </p:blipFill>
        <p:spPr>
          <a:xfrm>
            <a:off x="3485500" y="60150"/>
            <a:ext cx="5520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>
            <p:ph type="title"/>
          </p:nvPr>
        </p:nvSpPr>
        <p:spPr>
          <a:xfrm>
            <a:off x="162700" y="643975"/>
            <a:ext cx="45519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Worksheet: Passing on instructions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136900" y="2577625"/>
            <a:ext cx="447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>
                <a:solidFill>
                  <a:srgbClr val="FF00FF"/>
                </a:solidFill>
                <a:latin typeface="Chewy"/>
                <a:ea typeface="Chewy"/>
                <a:cs typeface="Chewy"/>
                <a:sym typeface="Chewy"/>
              </a:rPr>
              <a:t>23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203700" y="2730025"/>
            <a:ext cx="447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FF00FF"/>
                </a:solidFill>
                <a:latin typeface="Chewy"/>
                <a:ea typeface="Chewy"/>
                <a:cs typeface="Chewy"/>
                <a:sym typeface="Chewy"/>
              </a:rPr>
              <a:t>23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451675" y="25776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2D050"/>
                </a:solidFill>
                <a:latin typeface="Chewy"/>
                <a:ea typeface="Chewy"/>
                <a:cs typeface="Chewy"/>
                <a:sym typeface="Chewy"/>
              </a:rPr>
              <a:t>23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5975675" y="28062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2D050"/>
                </a:solidFill>
                <a:latin typeface="Chewy"/>
                <a:ea typeface="Chewy"/>
                <a:cs typeface="Chewy"/>
                <a:sym typeface="Chewy"/>
              </a:rPr>
              <a:t>23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652075" y="27300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956875" y="47874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423475" y="47874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204275" y="47112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594675" y="47112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204275" y="53208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594675" y="5320825"/>
            <a:ext cx="522599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46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1214398"/>
            <a:ext cx="6929454" cy="56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0" y="1409288"/>
            <a:ext cx="2455332" cy="4401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8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The zygote (fertilized egg) divides and copies itself.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8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This is called an embryo. The embryo floats towards the uterus/womb.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happens after fertilization?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83" y="928670"/>
            <a:ext cx="6858015" cy="471490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143108" y="5500701"/>
            <a:ext cx="700089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Lining of womb/uterus thickens ready to receive the embryo 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x="609600" y="172156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13B0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After Fertilization: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1081241"/>
            <a:ext cx="6929454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0" y="5483942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Embryo attaches itself to the uterus wall. This is called </a:t>
            </a:r>
            <a:r>
              <a:rPr b="1" baseline="0" i="0" lang="en-US" sz="3200" u="none" cap="none" strike="noStrike">
                <a:solidFill>
                  <a:srgbClr val="F303B4"/>
                </a:solidFill>
                <a:latin typeface="Calibri"/>
                <a:ea typeface="Calibri"/>
                <a:cs typeface="Calibri"/>
                <a:sym typeface="Calibri"/>
              </a:rPr>
              <a:t>IMPLANTATION</a:t>
            </a:r>
            <a:r>
              <a:rPr b="1" baseline="0" i="0" lang="en-US" sz="4800" u="none" cap="none" strike="noStrike">
                <a:solidFill>
                  <a:srgbClr val="F303B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cxnSp>
        <p:nvCxnSpPr>
          <p:cNvPr id="215" name="Shape 215"/>
          <p:cNvCxnSpPr/>
          <p:nvPr/>
        </p:nvCxnSpPr>
        <p:spPr>
          <a:xfrm rot="10800000">
            <a:off x="4714875" y="2857496"/>
            <a:ext cx="2786082" cy="2500330"/>
          </a:xfrm>
          <a:prstGeom prst="straightConnector1">
            <a:avLst/>
          </a:prstGeom>
          <a:noFill/>
          <a:ln cap="flat" w="1079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6" name="Shape 216"/>
          <p:cNvSpPr txBox="1"/>
          <p:nvPr>
            <p:ph type="title"/>
          </p:nvPr>
        </p:nvSpPr>
        <p:spPr>
          <a:xfrm>
            <a:off x="609600" y="143933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After Fertilization: Implantation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Shape 221"/>
          <p:cNvGraphicFramePr/>
          <p:nvPr/>
        </p:nvGraphicFramePr>
        <p:xfrm>
          <a:off x="395536" y="14287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{E6CF0D30-8FE4-43B7-8283-75E02BCE9F88}</a:tableStyleId>
              </a:tblPr>
              <a:tblGrid>
                <a:gridCol w="1285300"/>
                <a:gridCol w="7225050"/>
              </a:tblGrid>
              <a:tr h="31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Number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What happens?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5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The ZYGOTE reproduces to make a ball of cells called an EMBRYO.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The EMBRYO develops into a fetus (an unborn baby).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5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The egg is release from the ovary into the fallopian tube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The sperm and egg join together. This is called fertilisation and it makes a ZYGOTE.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5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The EMBRYO travels into the uterus and implants in the lining.</a:t>
                      </a:r>
                    </a:p>
                  </a:txBody>
                  <a:tcPr marT="45725" marB="45725" marR="91450" marL="91450">
                    <a:lnL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22" name="Shape 222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39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Worksheet: Number the Stages in the Table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PART 2: PREGNANCY</a:t>
            </a:r>
          </a:p>
        </p:txBody>
      </p:sp>
      <p:sp>
        <p:nvSpPr>
          <p:cNvPr id="228" name="Shape 228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Pregnancy: Optional Videos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b="1" baseline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1: </a:t>
            </a:r>
            <a:r>
              <a:rPr b="1" baseline="0" i="0" lang="en-US" sz="2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https://www.youtube.com/watch?v=92N7WPuoLZM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b="1" baseline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2: </a:t>
            </a:r>
            <a:r>
              <a:rPr b="1" baseline="0" i="0" lang="en-US" sz="2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http://www.dnatube.com/video/1127/Human-Reproduction-Fertilization-and-Fetal-Development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b="1" baseline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info about childbirth: </a:t>
            </a:r>
            <a:r>
              <a:rPr b="1" baseline="0" i="0" lang="en-US" sz="2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http://www.pbs.org/wgbh/nova/body/anatomy-childbirth.html</a:t>
            </a:r>
          </a:p>
          <a:p>
            <a:pPr indent="-209550" lvl="0" marL="320040" marR="0" rtl="0" algn="l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8316" y="1340537"/>
            <a:ext cx="6357981" cy="5286411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240" name="Shape 24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Embryo implants in the uterus wall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551" y="1536325"/>
            <a:ext cx="6929454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placenta starts to develop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422400" y="1715728"/>
            <a:ext cx="7380287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you will need to know: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How does a fertilized egg develop into a 	baby?</a:t>
            </a:r>
          </a:p>
          <a:p>
            <a:pPr indent="177800" lvl="1" marL="457200" marR="0" rtl="0" algn="l">
              <a:spcBef>
                <a:spcPts val="0"/>
              </a:spcBef>
              <a:buClr>
                <a:schemeClr val="l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How is a growing fetus fed?</a:t>
            </a:r>
          </a:p>
          <a:p>
            <a:pPr indent="177800" lvl="1" marL="457200" marR="0" rtl="0" algn="l">
              <a:spcBef>
                <a:spcPts val="0"/>
              </a:spcBef>
              <a:buClr>
                <a:schemeClr val="l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How is the growing fetus protected?</a:t>
            </a:r>
          </a:p>
        </p:txBody>
      </p:sp>
      <p:sp>
        <p:nvSpPr>
          <p:cNvPr id="105" name="Shape 105"/>
          <p:cNvSpPr/>
          <p:nvPr/>
        </p:nvSpPr>
        <p:spPr>
          <a:xfrm>
            <a:off x="395536" y="764704"/>
            <a:ext cx="638175" cy="869950"/>
          </a:xfrm>
          <a:custGeom>
            <a:pathLst>
              <a:path extrusionOk="0" h="21600" w="2160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extrusionOk="0" h="21600" w="2160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cap="flat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006082" y="41980"/>
            <a:ext cx="7840614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5400" u="sng" cap="none" strike="noStrike">
                <a:solidFill>
                  <a:srgbClr val="FEF9FD"/>
                </a:solidFill>
                <a:latin typeface="Arial"/>
                <a:ea typeface="Arial"/>
                <a:cs typeface="Arial"/>
                <a:sym typeface="Arial"/>
              </a:rPr>
              <a:t>Classwork Objectives: Pregnancy Worksheet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5495" y="4841864"/>
            <a:ext cx="156324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8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115616" y="894199"/>
            <a:ext cx="460851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buClr>
                <a:srgbClr val="000066"/>
              </a:buClr>
              <a:buSzPct val="100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Read the </a:t>
            </a:r>
            <a:r>
              <a:rPr b="0" baseline="0" i="1" lang="en-US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Pregnancy – 	The Basics </a:t>
            </a:r>
            <a:r>
              <a:rPr b="0" baseline="0" i="0" lang="en-US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reading (class set)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167" y="188641"/>
            <a:ext cx="2789684" cy="390374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347864" y="3174066"/>
            <a:ext cx="2384948" cy="830996"/>
          </a:xfrm>
          <a:prstGeom prst="rect">
            <a:avLst/>
          </a:prstGeom>
          <a:solidFill>
            <a:srgbClr val="FFA3A3"/>
          </a:solidFill>
          <a:ln cap="flat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baseline="0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⌛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minutes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25" y="1888375"/>
            <a:ext cx="1337707" cy="83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331640" y="1268759"/>
            <a:ext cx="6192687" cy="53285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1115616" y="242644"/>
            <a:ext cx="746196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buClr>
                <a:srgbClr val="000066"/>
              </a:buClr>
              <a:buSzPct val="100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Complete the </a:t>
            </a:r>
            <a:r>
              <a:rPr b="0" baseline="0" i="1" lang="en-US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Placenta and Pregnancy 	</a:t>
            </a:r>
            <a:r>
              <a:rPr b="0" baseline="0" i="0" lang="en-US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worksheet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23528" y="-27383"/>
            <a:ext cx="123142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8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✍</a:t>
            </a:r>
          </a:p>
        </p:txBody>
      </p:sp>
      <p:sp>
        <p:nvSpPr>
          <p:cNvPr id="262" name="Shape 262"/>
          <p:cNvSpPr/>
          <p:nvPr/>
        </p:nvSpPr>
        <p:spPr>
          <a:xfrm>
            <a:off x="1917400" y="1929942"/>
            <a:ext cx="5006441" cy="43737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Shape 263"/>
          <p:cNvCxnSpPr/>
          <p:nvPr/>
        </p:nvCxnSpPr>
        <p:spPr>
          <a:xfrm>
            <a:off x="2197173" y="2240243"/>
            <a:ext cx="1369408" cy="190613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64" name="Shape 264"/>
          <p:cNvCxnSpPr/>
          <p:nvPr/>
        </p:nvCxnSpPr>
        <p:spPr>
          <a:xfrm flipH="1">
            <a:off x="4700393" y="2092482"/>
            <a:ext cx="1281060" cy="1566277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65" name="Shape 265"/>
          <p:cNvCxnSpPr/>
          <p:nvPr/>
        </p:nvCxnSpPr>
        <p:spPr>
          <a:xfrm flipH="1" rot="10800000">
            <a:off x="3213185" y="3924731"/>
            <a:ext cx="854040" cy="1270754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66" name="Shape 266"/>
          <p:cNvCxnSpPr/>
          <p:nvPr/>
        </p:nvCxnSpPr>
        <p:spPr>
          <a:xfrm flipH="1" rot="10800000">
            <a:off x="3198460" y="5062499"/>
            <a:ext cx="662616" cy="1078662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67" name="Shape 267"/>
          <p:cNvSpPr/>
          <p:nvPr/>
        </p:nvSpPr>
        <p:spPr>
          <a:xfrm>
            <a:off x="5304110" y="1412775"/>
            <a:ext cx="1737529" cy="679706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564004" y="1796957"/>
            <a:ext cx="1737529" cy="679706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475655" y="5594442"/>
            <a:ext cx="1737529" cy="679706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475655" y="4766975"/>
            <a:ext cx="1737529" cy="679706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Shape 271"/>
          <p:cNvCxnSpPr/>
          <p:nvPr/>
        </p:nvCxnSpPr>
        <p:spPr>
          <a:xfrm rot="10800000">
            <a:off x="5436634" y="4944290"/>
            <a:ext cx="662616" cy="1078662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72" name="Shape 272"/>
          <p:cNvSpPr/>
          <p:nvPr/>
        </p:nvSpPr>
        <p:spPr>
          <a:xfrm>
            <a:off x="5642782" y="5845637"/>
            <a:ext cx="1737529" cy="679706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Shape 273"/>
          <p:cNvCxnSpPr/>
          <p:nvPr/>
        </p:nvCxnSpPr>
        <p:spPr>
          <a:xfrm rot="10800000">
            <a:off x="5053788" y="3776969"/>
            <a:ext cx="662616" cy="1078662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74" name="Shape 274"/>
          <p:cNvSpPr/>
          <p:nvPr/>
        </p:nvSpPr>
        <p:spPr>
          <a:xfrm>
            <a:off x="5642782" y="4382794"/>
            <a:ext cx="1737529" cy="679706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619671" y="1916832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Placenta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292080" y="1556791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Fetus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5652119" y="4293096"/>
            <a:ext cx="16561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Amniotic fluid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683183" y="5805264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Uterus wall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570232" y="6120592"/>
            <a:ext cx="18722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(made of muscle)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510487" y="5508798"/>
            <a:ext cx="16561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Lining of uterus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502951" y="4693182"/>
            <a:ext cx="16561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Umbilical cord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755575" y="692695"/>
            <a:ext cx="7632848" cy="51125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098549" y="1048779"/>
            <a:ext cx="6897163" cy="46124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6288001" y="836712"/>
            <a:ext cx="1956407" cy="81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4331594" y="4848323"/>
            <a:ext cx="1956407" cy="81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899591" y="2303511"/>
            <a:ext cx="1492175" cy="689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899591" y="3664278"/>
            <a:ext cx="1492175" cy="689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3568926" y="1048779"/>
            <a:ext cx="1492175" cy="9012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2259128" y="4848323"/>
            <a:ext cx="1956407" cy="81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3583880" y="1087553"/>
            <a:ext cx="1492175" cy="901286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3491880" y="1124744"/>
            <a:ext cx="16561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Umbilical vein</a:t>
            </a:r>
          </a:p>
        </p:txBody>
      </p:sp>
      <p:sp>
        <p:nvSpPr>
          <p:cNvPr id="296" name="Shape 296"/>
          <p:cNvSpPr/>
          <p:nvPr/>
        </p:nvSpPr>
        <p:spPr>
          <a:xfrm>
            <a:off x="6824240" y="764704"/>
            <a:ext cx="1492175" cy="901286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6732239" y="980728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Foetus</a:t>
            </a:r>
          </a:p>
        </p:txBody>
      </p:sp>
      <p:sp>
        <p:nvSpPr>
          <p:cNvPr id="298" name="Shape 298"/>
          <p:cNvSpPr/>
          <p:nvPr/>
        </p:nvSpPr>
        <p:spPr>
          <a:xfrm>
            <a:off x="4644007" y="4797151"/>
            <a:ext cx="1492175" cy="901286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58351" y="4841864"/>
            <a:ext cx="16561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Umbilical artery</a:t>
            </a:r>
          </a:p>
        </p:txBody>
      </p:sp>
      <p:sp>
        <p:nvSpPr>
          <p:cNvPr id="300" name="Shape 300"/>
          <p:cNvSpPr/>
          <p:nvPr/>
        </p:nvSpPr>
        <p:spPr>
          <a:xfrm>
            <a:off x="2483767" y="4797151"/>
            <a:ext cx="1492175" cy="901286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2394343" y="5013176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Placenta</a:t>
            </a:r>
          </a:p>
        </p:txBody>
      </p:sp>
      <p:sp>
        <p:nvSpPr>
          <p:cNvPr id="302" name="Shape 302"/>
          <p:cNvSpPr/>
          <p:nvPr/>
        </p:nvSpPr>
        <p:spPr>
          <a:xfrm>
            <a:off x="827583" y="3501007"/>
            <a:ext cx="1492175" cy="901286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Shape 303"/>
          <p:cNvCxnSpPr/>
          <p:nvPr/>
        </p:nvCxnSpPr>
        <p:spPr>
          <a:xfrm flipH="1">
            <a:off x="2192809" y="4013700"/>
            <a:ext cx="878725" cy="1178"/>
          </a:xfrm>
          <a:prstGeom prst="straightConnector1">
            <a:avLst/>
          </a:prstGeom>
          <a:noFill/>
          <a:ln cap="flat" w="5715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04" name="Shape 304"/>
          <p:cNvSpPr txBox="1"/>
          <p:nvPr/>
        </p:nvSpPr>
        <p:spPr>
          <a:xfrm>
            <a:off x="728279" y="3732126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out</a:t>
            </a:r>
          </a:p>
        </p:txBody>
      </p:sp>
      <p:sp>
        <p:nvSpPr>
          <p:cNvPr id="305" name="Shape 305"/>
          <p:cNvSpPr/>
          <p:nvPr/>
        </p:nvSpPr>
        <p:spPr>
          <a:xfrm>
            <a:off x="847576" y="2204864"/>
            <a:ext cx="1492175" cy="901286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724512" y="2420888"/>
            <a:ext cx="165618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23528" y="404663"/>
            <a:ext cx="8001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Why does a pregnant woman have to be careful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about what she takes into her body?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n-US" sz="24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4950" t="0"/>
          <a:stretch/>
        </p:blipFill>
        <p:spPr>
          <a:xfrm>
            <a:off x="6248400" y="1600200"/>
            <a:ext cx="2438399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7B  Pregnancy - Dangers to fetus </a:t>
            </a:r>
          </a:p>
        </p:txBody>
      </p:sp>
      <p:grpSp>
        <p:nvGrpSpPr>
          <p:cNvPr id="314" name="Shape 314"/>
          <p:cNvGrpSpPr/>
          <p:nvPr/>
        </p:nvGrpSpPr>
        <p:grpSpPr>
          <a:xfrm>
            <a:off x="381000" y="1981199"/>
            <a:ext cx="6359524" cy="731838"/>
            <a:chOff x="240" y="1247"/>
            <a:chExt cx="4005" cy="461"/>
          </a:xfrm>
        </p:grpSpPr>
        <p:sp>
          <p:nvSpPr>
            <p:cNvPr id="315" name="Shape 315"/>
            <p:cNvSpPr/>
            <p:nvPr/>
          </p:nvSpPr>
          <p:spPr>
            <a:xfrm>
              <a:off x="576" y="1247"/>
              <a:ext cx="3669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A baby is entirely dependent on its mother during pregnancy.</a:t>
              </a:r>
            </a:p>
          </p:txBody>
        </p:sp>
        <p:pic>
          <p:nvPicPr>
            <p:cNvPr id="316" name="Shape 3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" y="1296"/>
              <a:ext cx="183" cy="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Shape 317"/>
          <p:cNvGrpSpPr/>
          <p:nvPr/>
        </p:nvGrpSpPr>
        <p:grpSpPr>
          <a:xfrm>
            <a:off x="381000" y="3200399"/>
            <a:ext cx="6324599" cy="1187449"/>
            <a:chOff x="240" y="2015"/>
            <a:chExt cx="3983" cy="747"/>
          </a:xfrm>
        </p:grpSpPr>
        <p:sp>
          <p:nvSpPr>
            <p:cNvPr id="318" name="Shape 318"/>
            <p:cNvSpPr/>
            <p:nvPr/>
          </p:nvSpPr>
          <p:spPr>
            <a:xfrm>
              <a:off x="576" y="2015"/>
              <a:ext cx="3647" cy="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Oxygen and food pass across the placenta from the mother’s blood to the embryo’s blood.</a:t>
              </a:r>
            </a:p>
          </p:txBody>
        </p:sp>
        <p:pic>
          <p:nvPicPr>
            <p:cNvPr id="319" name="Shape 3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" y="2063"/>
              <a:ext cx="183" cy="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Shape 320"/>
          <p:cNvGrpSpPr/>
          <p:nvPr/>
        </p:nvGrpSpPr>
        <p:grpSpPr>
          <a:xfrm>
            <a:off x="381000" y="4876800"/>
            <a:ext cx="8070849" cy="1157288"/>
            <a:chOff x="240" y="3071"/>
            <a:chExt cx="5083" cy="729"/>
          </a:xfrm>
        </p:grpSpPr>
        <p:sp>
          <p:nvSpPr>
            <p:cNvPr id="321" name="Shape 321"/>
            <p:cNvSpPr/>
            <p:nvPr/>
          </p:nvSpPr>
          <p:spPr>
            <a:xfrm>
              <a:off x="576" y="3071"/>
              <a:ext cx="4747" cy="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Some harmful substances can also pass across the placenta with serious effects on the developing baby.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Shape 3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" y="3120"/>
              <a:ext cx="183" cy="1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61658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8305800" y="6172200"/>
            <a:ext cx="381000" cy="381000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333375"/>
            <a:ext cx="7019925" cy="275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250825" y="2910949"/>
            <a:ext cx="8893175" cy="3785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1463" lvl="0" marL="271463" marR="0" rtl="0" algn="l">
              <a:spcBef>
                <a:spcPts val="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b="0" baseline="0" i="0" lang="en-US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After about 10 weeks the limbs are visible and the embryo becomes a foetus.</a:t>
            </a:r>
          </a:p>
          <a:p>
            <a:pPr indent="-271463" lvl="0" marL="271463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463" lvl="0" marL="271463" marR="0" rtl="0" algn="l">
              <a:spcBef>
                <a:spcPts val="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b="0" baseline="0" i="0" lang="en-US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The placenta develops. This is an organ containing blood vessels that run very near to those of the mother.</a:t>
            </a:r>
          </a:p>
          <a:p>
            <a:pPr indent="-271463" lvl="0" marL="271463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463" lvl="0" marL="271463" marR="0" rtl="0" algn="l">
              <a:spcBef>
                <a:spcPts val="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b="0" baseline="0" i="0" lang="en-US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The placenta is connected to the foetus by the umbilical cord.</a:t>
            </a:r>
          </a:p>
          <a:p>
            <a:pPr indent="-271463" lvl="0" marL="271463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463" lvl="0" marL="271463" marR="0" rtl="0" algn="l">
              <a:spcBef>
                <a:spcPts val="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b="0" baseline="0" i="0" lang="en-US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Oxygen and food pass from the mother’s blood to the blood of the foetus.</a:t>
            </a:r>
          </a:p>
          <a:p>
            <a:pPr indent="-271463" lvl="0" marL="271463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463" lvl="0" marL="271463" marR="0" rtl="0" algn="l">
              <a:spcBef>
                <a:spcPts val="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b="0" baseline="0" i="0" lang="en-US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Carbon dioxide and waste pass from the foetus to the mother.</a:t>
            </a:r>
          </a:p>
          <a:p>
            <a:pPr indent="-271463" lvl="0" marL="271463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463" lvl="0" marL="271463" marR="0" rtl="0" algn="l">
              <a:spcBef>
                <a:spcPts val="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b="0" baseline="0" i="0" lang="en-US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Some harmful substances can cross the placenta.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0" y="1125537"/>
            <a:ext cx="2017713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800080"/>
                </a:solidFill>
                <a:latin typeface="Calibri"/>
                <a:ea typeface="Calibri"/>
                <a:cs typeface="Calibri"/>
                <a:sym typeface="Calibri"/>
              </a:rPr>
              <a:t>The Placenta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2171700" y="38100"/>
            <a:ext cx="4611687" cy="466725"/>
          </a:xfrm>
          <a:prstGeom prst="flowChartAlternateProcess">
            <a:avLst/>
          </a:prstGeom>
          <a:gradFill>
            <a:gsLst>
              <a:gs pos="0">
                <a:srgbClr val="6C92F2"/>
              </a:gs>
              <a:gs pos="100000">
                <a:srgbClr val="819BDD">
                  <a:alpha val="3294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1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Placenta</a:t>
            </a:r>
          </a:p>
        </p:txBody>
      </p:sp>
      <p:sp>
        <p:nvSpPr>
          <p:cNvPr id="337" name="Shape 337"/>
          <p:cNvSpPr txBox="1"/>
          <p:nvPr>
            <p:ph type="ctrTitle"/>
          </p:nvPr>
        </p:nvSpPr>
        <p:spPr>
          <a:xfrm>
            <a:off x="3605212" y="6819900"/>
            <a:ext cx="1052511" cy="17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r>
              <a:rPr b="0" baseline="0" i="0" lang="en-US" sz="65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THE PLACENTA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75" y="900112"/>
            <a:ext cx="8121650" cy="5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Shape 343"/>
          <p:cNvGrpSpPr/>
          <p:nvPr/>
        </p:nvGrpSpPr>
        <p:grpSpPr>
          <a:xfrm>
            <a:off x="0" y="1054099"/>
            <a:ext cx="2743200" cy="5029200"/>
            <a:chOff x="0" y="671"/>
            <a:chExt cx="1728" cy="3168"/>
          </a:xfrm>
        </p:grpSpPr>
        <p:sp>
          <p:nvSpPr>
            <p:cNvPr id="344" name="Shape 344"/>
            <p:cNvSpPr/>
            <p:nvPr/>
          </p:nvSpPr>
          <p:spPr>
            <a:xfrm>
              <a:off x="0" y="671"/>
              <a:ext cx="1728" cy="31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88" y="1056"/>
              <a:ext cx="1007" cy="274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alcohol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288" y="1584"/>
              <a:ext cx="816" cy="239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drugs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288" y="2255"/>
              <a:ext cx="1104" cy="272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smoking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88" y="2928"/>
              <a:ext cx="1056" cy="241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4  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HIV virus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144" y="671"/>
              <a:ext cx="1584" cy="2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Harmful substance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288" y="3531"/>
              <a:ext cx="1392" cy="260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5  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Rubella virus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Shape 351"/>
          <p:cNvGrpSpPr/>
          <p:nvPr/>
        </p:nvGrpSpPr>
        <p:grpSpPr>
          <a:xfrm>
            <a:off x="142874" y="981075"/>
            <a:ext cx="2557463" cy="5238750"/>
            <a:chOff x="-1611" y="709"/>
            <a:chExt cx="1611" cy="3299"/>
          </a:xfrm>
        </p:grpSpPr>
        <p:sp>
          <p:nvSpPr>
            <p:cNvPr id="352" name="Shape 352"/>
            <p:cNvSpPr/>
            <p:nvPr/>
          </p:nvSpPr>
          <p:spPr>
            <a:xfrm>
              <a:off x="-1611" y="709"/>
              <a:ext cx="1500" cy="3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-1439" y="3538"/>
              <a:ext cx="1007" cy="274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alcohol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-1439" y="2962"/>
              <a:ext cx="816" cy="239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drugs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-1439" y="1729"/>
              <a:ext cx="1104" cy="272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smoking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-1439" y="1138"/>
              <a:ext cx="1056" cy="241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4  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HIV virus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-1584" y="753"/>
              <a:ext cx="1584" cy="2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Harmful substance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-1439" y="2337"/>
              <a:ext cx="1392" cy="260"/>
            </a:xfrm>
            <a:prstGeom prst="rect">
              <a:avLst/>
            </a:prstGeom>
            <a:solidFill>
              <a:schemeClr val="lt1"/>
            </a:solidFill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5  </a:t>
              </a:r>
              <a:r>
                <a:rPr b="1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Rubella virus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Shape 359"/>
          <p:cNvGrpSpPr/>
          <p:nvPr/>
        </p:nvGrpSpPr>
        <p:grpSpPr>
          <a:xfrm>
            <a:off x="2805113" y="1052513"/>
            <a:ext cx="6186486" cy="4924425"/>
            <a:chOff x="1767" y="690"/>
            <a:chExt cx="3896" cy="3102"/>
          </a:xfrm>
        </p:grpSpPr>
        <p:sp>
          <p:nvSpPr>
            <p:cNvPr id="360" name="Shape 360"/>
            <p:cNvSpPr/>
            <p:nvPr/>
          </p:nvSpPr>
          <p:spPr>
            <a:xfrm>
              <a:off x="1780" y="1031"/>
              <a:ext cx="3354" cy="432"/>
            </a:xfrm>
            <a:prstGeom prst="rect">
              <a:avLst/>
            </a:prstGeom>
            <a:noFill/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12738" lvl="0" marL="312738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Fetus may be infected with life-threatening disease before it is born.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1767" y="1581"/>
              <a:ext cx="3369" cy="479"/>
            </a:xfrm>
            <a:prstGeom prst="rect">
              <a:avLst/>
            </a:prstGeom>
            <a:noFill/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27025" lvl="0" marL="327025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Oxygen supply is reduced by nicotine and carbon monoxide.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1776" y="2235"/>
              <a:ext cx="3647" cy="479"/>
            </a:xfrm>
            <a:prstGeom prst="rect">
              <a:avLst/>
            </a:prstGeom>
            <a:noFill/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39725" lvl="0" marL="339725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Embryo infected and cannot develop properly.  It may be born blind or deaf.</a:t>
              </a:r>
            </a:p>
            <a:p>
              <a:pPr indent="-339725" lvl="0" marL="339725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  <a:p>
              <a:pPr indent="-339725" lvl="0" marL="339725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776" y="2925"/>
              <a:ext cx="3504" cy="479"/>
            </a:xfrm>
            <a:prstGeom prst="rect">
              <a:avLst/>
            </a:prstGeom>
            <a:noFill/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54013" lvl="0" marL="354013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Blood vessels and heart may be damaged.  </a:t>
              </a:r>
            </a:p>
            <a:p>
              <a:pPr indent="-354013" lvl="0" marL="354013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	Baby maybe small, born early or born dead.</a:t>
              </a:r>
            </a:p>
            <a:p>
              <a:pPr indent="-354013" lvl="0" marL="354013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2639" y="690"/>
              <a:ext cx="1611" cy="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Effect on baby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2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776" y="3552"/>
              <a:ext cx="3887" cy="239"/>
            </a:xfrm>
            <a:prstGeom prst="rect">
              <a:avLst/>
            </a:prstGeom>
            <a:noFill/>
            <a:ln cap="flat" w="9525">
              <a:solidFill>
                <a:srgbClr val="FF66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39725" lvl="0" marL="339725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2000" u="none" cap="none" strike="noStrik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b="0" baseline="0" i="0" lang="en-US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Baby may be born underweight or brain-damaged.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0" y="0"/>
            <a:ext cx="9144000" cy="42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</a:rPr>
              <a:t>Pregnancy - Dangers to fetus </a:t>
            </a:r>
            <a:r>
              <a:rPr b="0" baseline="0" i="0" lang="en-US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Match the substance to the effect it may have on a developing baby. 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800" y="61658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/>
          <p:nvPr/>
        </p:nvSpPr>
        <p:spPr>
          <a:xfrm>
            <a:off x="8305800" y="6172200"/>
            <a:ext cx="381000" cy="381000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142875" y="350850"/>
            <a:ext cx="8542500" cy="42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Resources for more info: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http://www.fasdcenter.samhsa.gov/documents/wynk_effects_fetus.pdf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PLACENTA</a:t>
            </a:r>
          </a:p>
        </p:txBody>
      </p:sp>
      <p:sp>
        <p:nvSpPr>
          <p:cNvPr id="375" name="Shape 375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Placenta: Optional Videos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b="1" baseline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1: </a:t>
            </a:r>
            <a:r>
              <a:rPr b="1" baseline="0" i="0" lang="en-US" sz="2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https://www.youtube.com/watch?v=bped-RVWsLk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b="1" baseline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2: </a:t>
            </a:r>
            <a:r>
              <a:rPr b="1" baseline="0" i="0" lang="en-US" sz="2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https://www.youtube.com/watch?v=bped-RVWsLk</a:t>
            </a:r>
            <a:r>
              <a:rPr b="1" baseline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09550" lvl="0" marL="320040" marR="0" rtl="0" algn="l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5075" y="1014100"/>
            <a:ext cx="6669000" cy="58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>
            <p:ph type="title"/>
          </p:nvPr>
        </p:nvSpPr>
        <p:spPr>
          <a:xfrm>
            <a:off x="609600" y="146725"/>
            <a:ext cx="8534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13B0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How does the fetus get oxygen?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 1: Fertilization</a:t>
            </a:r>
          </a:p>
        </p:txBody>
      </p:sp>
      <p:sp>
        <p:nvSpPr>
          <p:cNvPr id="114" name="Shape 114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410" y="1785925"/>
            <a:ext cx="6654589" cy="367666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2357422" y="1857364"/>
            <a:ext cx="2214578" cy="3046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Vitamins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(some)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Viruses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(almost all)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7286611" y="3571876"/>
            <a:ext cx="1857388" cy="17543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products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placenta!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876" y="0"/>
            <a:ext cx="2873122" cy="192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3" y="1428736"/>
            <a:ext cx="6839185" cy="470536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2199927" y="1214421"/>
            <a:ext cx="6877500" cy="646199"/>
          </a:xfrm>
          <a:prstGeom prst="rect">
            <a:avLst/>
          </a:prstGeom>
          <a:solidFill>
            <a:srgbClr val="FE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Identical                   Non-Identical</a:t>
            </a:r>
          </a:p>
        </p:txBody>
      </p:sp>
      <p:sp>
        <p:nvSpPr>
          <p:cNvPr id="403" name="Shape 403"/>
          <p:cNvSpPr txBox="1"/>
          <p:nvPr>
            <p:ph type="title"/>
          </p:nvPr>
        </p:nvSpPr>
        <p:spPr>
          <a:xfrm>
            <a:off x="171875" y="228600"/>
            <a:ext cx="85910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13B0"/>
              </a:buClr>
              <a:buSzPct val="25000"/>
              <a:buFont typeface="Arial"/>
              <a:buNone/>
            </a:pPr>
            <a:r>
              <a:rPr lang="en-US" sz="4400">
                <a:solidFill>
                  <a:srgbClr val="FF13B0"/>
                </a:solidFill>
              </a:rPr>
              <a:t>The Placenta: </a:t>
            </a:r>
            <a:r>
              <a:rPr b="0" baseline="0" i="0" lang="en-US" sz="44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What about twins?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2123727" y="1214421"/>
            <a:ext cx="6877427" cy="646331"/>
          </a:xfrm>
          <a:prstGeom prst="rect">
            <a:avLst/>
          </a:prstGeom>
          <a:solidFill>
            <a:srgbClr val="FE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Identical                   Non-Identical</a:t>
            </a:r>
          </a:p>
        </p:txBody>
      </p:sp>
      <p:sp>
        <p:nvSpPr>
          <p:cNvPr id="409" name="Shape 409"/>
          <p:cNvSpPr txBox="1"/>
          <p:nvPr>
            <p:ph type="title"/>
          </p:nvPr>
        </p:nvSpPr>
        <p:spPr>
          <a:xfrm>
            <a:off x="137500" y="228600"/>
            <a:ext cx="8625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13B0"/>
              </a:buClr>
              <a:buSzPct val="25000"/>
              <a:buFont typeface="Arial"/>
              <a:buNone/>
            </a:pPr>
            <a:r>
              <a:rPr lang="en-US" sz="4400">
                <a:solidFill>
                  <a:srgbClr val="FF13B0"/>
                </a:solidFill>
              </a:rPr>
              <a:t>The Placenta: </a:t>
            </a:r>
            <a:r>
              <a:rPr b="0" baseline="0" i="0" lang="en-US" sz="44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What about twins?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3" y="2000240"/>
            <a:ext cx="5787900" cy="461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923928" y="1214421"/>
            <a:ext cx="5077227" cy="646331"/>
          </a:xfrm>
          <a:prstGeom prst="rect">
            <a:avLst/>
          </a:prstGeom>
          <a:solidFill>
            <a:srgbClr val="FE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Conjoined Twins</a:t>
            </a:r>
          </a:p>
        </p:txBody>
      </p:sp>
      <p:sp>
        <p:nvSpPr>
          <p:cNvPr id="416" name="Shape 41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13B0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What about twins?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1" y="2492896"/>
            <a:ext cx="4484913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7" y="1916832"/>
            <a:ext cx="2592287" cy="466611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7092275" y="2354750"/>
            <a:ext cx="1944300" cy="2646900"/>
          </a:xfrm>
          <a:prstGeom prst="rect">
            <a:avLst/>
          </a:prstGeom>
          <a:solidFill>
            <a:srgbClr val="EC9AE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copied cells do not separate properly! They start to develop individually even though they are joined.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Additional Optional Links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04999"/>
              <a:buFont typeface="Noto Symbol"/>
              <a:buChar char="◻"/>
            </a:pPr>
            <a:r>
              <a:rPr lang="en-US"/>
              <a:t>Overview of terms: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http://highered.mheducation.com/sites/0072820144/student_view0/chapter4/index.html</a:t>
            </a:r>
            <a:r>
              <a:rPr lang="en-US"/>
              <a:t> </a:t>
            </a:r>
          </a:p>
          <a:p>
            <a:pPr indent="-320040" lvl="0" marL="320040" marR="0" rtl="0" algn="l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b="1" baseline="0" i="0" lang="en-US" sz="24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http://www.biology.iupui.edu/biocourses/N100/2k4ch39repronotes.html</a:t>
            </a:r>
          </a:p>
          <a:p>
            <a:pPr indent="-320040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b="1" baseline="0" i="0" lang="en-US" sz="24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http://www.biology-online.org/7/1_fertilisation.htm</a:t>
            </a:r>
          </a:p>
          <a:p>
            <a:pPr indent="-320040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b="1" baseline="0" i="0" lang="en-US" sz="24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http://health.howstuffworks.com/pregnancy-and-parenting/pregnancy/conception/human-reproduction6.htm</a:t>
            </a:r>
          </a:p>
          <a:p>
            <a:pPr indent="-320040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b="1" baseline="0" i="0" lang="en-US" sz="24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https://www.ck12.org/life-science/Female-Reproductive-System-in-Life-Science/</a:t>
            </a:r>
          </a:p>
          <a:p>
            <a:pPr indent="-320040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b="1" baseline="0" i="0" lang="en-US" sz="24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http://www.microbiologyonline.org.uk/students/sti-tutorial-quiz</a:t>
            </a:r>
          </a:p>
          <a:p>
            <a:pPr indent="-320040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b="1" baseline="0" i="0" lang="en-US" sz="24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http://www2.estrellamountain.edu/faculty/farabee/BIOBK/BioBookREPROD.html</a:t>
            </a:r>
            <a:r>
              <a:rPr b="1" baseline="0" i="0" lang="en-US" sz="2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Fertilization Links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cap="sq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137150" rIns="137150" tIns="18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800">
                <a:solidFill>
                  <a:schemeClr val="dk1"/>
                </a:solidFill>
              </a:rPr>
              <a:t>These optional links will give you a good overview of the topic</a:t>
            </a: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2362200" y="16002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8615" lvl="0" marL="320040" marR="0" rtl="0" algn="l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Noto Symbol"/>
              <a:buChar char="◻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1: </a:t>
            </a:r>
            <a:r>
              <a:rPr b="1" baseline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https://www.youtube.com/watch?v=_5OvgQW6FG4</a:t>
            </a:r>
          </a:p>
          <a:p>
            <a:pPr indent="-348615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ymbol"/>
              <a:buChar char="◻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2 (Animation): </a:t>
            </a:r>
            <a:r>
              <a:rPr b="1" baseline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https://www.youtube.com/watch?v=btp4jCYZ5K4</a:t>
            </a:r>
          </a:p>
          <a:p>
            <a:pPr indent="-348615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ymbol"/>
              <a:buChar char="◻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Reading: </a:t>
            </a:r>
            <a:r>
              <a:rPr b="1" baseline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https://www.ck12.org/life-science/Fertilization-in-Life-Science/lesson/Fertilization-Basic/?referrer=concept_details</a:t>
            </a:r>
          </a:p>
          <a:p>
            <a:pPr indent="-348615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ymbol"/>
              <a:buChar char="◻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3 (Sperm Meets Egg): </a:t>
            </a:r>
            <a:r>
              <a:rPr b="1" baseline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https://www.youtube.com/watch?v=vFfqLs94iHc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8615" lvl="0" marL="320040" marR="0" rtl="0" algn="l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ymbol"/>
              <a:buChar char="◻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4: </a:t>
            </a:r>
            <a:r>
              <a:rPr b="1" baseline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https://www.youtube.com/watch?v=3vUeM4gydAU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500174"/>
            <a:ext cx="6934199" cy="5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215073" y="4286255"/>
            <a:ext cx="2714644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 the sperm and the egg FUSE together.</a:t>
            </a:r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fertilization?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83" y="1500174"/>
            <a:ext cx="2874408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5" y="1876425"/>
            <a:ext cx="2867025" cy="49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2357422" y="5072073"/>
            <a:ext cx="36433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nucleus contains the chromosomes which carry your DNA. </a:t>
            </a:r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Sperm and egg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2890" y="1778001"/>
            <a:ext cx="256822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What do each of these have?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0" baseline="0" i="0" lang="en-US" sz="28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FF13B0"/>
                </a:solidFill>
                <a:latin typeface="Arial"/>
                <a:ea typeface="Arial"/>
                <a:cs typeface="Arial"/>
                <a:sym typeface="Arial"/>
              </a:rPr>
              <a:t>A nucleus which contains the chromosomes (DNA)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6286512" y="2714619"/>
            <a:ext cx="901700" cy="800099"/>
          </a:xfrm>
          <a:prstGeom prst="ellipse">
            <a:avLst/>
          </a:prstGeom>
          <a:solidFill>
            <a:schemeClr val="lt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6429387" y="3071809"/>
            <a:ext cx="204790" cy="309557"/>
          </a:xfrm>
          <a:prstGeom prst="ellipse">
            <a:avLst/>
          </a:prstGeom>
          <a:solidFill>
            <a:schemeClr val="dk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929057" y="3000372"/>
            <a:ext cx="785818" cy="442910"/>
          </a:xfrm>
          <a:prstGeom prst="ellipse">
            <a:avLst/>
          </a:prstGeom>
          <a:solidFill>
            <a:schemeClr val="lt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214810" y="3214685"/>
            <a:ext cx="142875" cy="166682"/>
          </a:xfrm>
          <a:prstGeom prst="ellipse">
            <a:avLst/>
          </a:prstGeom>
          <a:solidFill>
            <a:schemeClr val="dk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923503" y="3136006"/>
            <a:ext cx="1004551" cy="289773"/>
          </a:xfrm>
          <a:custGeom>
            <a:pathLst>
              <a:path extrusionOk="0" h="289774" w="1004552">
                <a:moveTo>
                  <a:pt x="0" y="289774"/>
                </a:moveTo>
                <a:cubicBezTo>
                  <a:pt x="77273" y="164205"/>
                  <a:pt x="154547" y="38636"/>
                  <a:pt x="244699" y="19318"/>
                </a:cubicBezTo>
                <a:cubicBezTo>
                  <a:pt x="334851" y="0"/>
                  <a:pt x="414271" y="165278"/>
                  <a:pt x="540913" y="173864"/>
                </a:cubicBezTo>
                <a:cubicBezTo>
                  <a:pt x="667555" y="182450"/>
                  <a:pt x="1004552" y="70833"/>
                  <a:pt x="1004552" y="70833"/>
                </a:cubicBezTo>
                <a:lnTo>
                  <a:pt x="1004552" y="70833"/>
                </a:lnTo>
              </a:path>
            </a:pathLst>
          </a:custGeom>
          <a:noFill/>
          <a:ln cap="flat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Shape 147"/>
          <p:cNvCxnSpPr/>
          <p:nvPr/>
        </p:nvCxnSpPr>
        <p:spPr>
          <a:xfrm>
            <a:off x="3428992" y="3500437"/>
            <a:ext cx="1143007" cy="785818"/>
          </a:xfrm>
          <a:prstGeom prst="straightConnector1">
            <a:avLst/>
          </a:prstGeom>
          <a:noFill/>
          <a:ln cap="flat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8" name="Shape 148"/>
          <p:cNvCxnSpPr/>
          <p:nvPr/>
        </p:nvCxnSpPr>
        <p:spPr>
          <a:xfrm rot="5400000">
            <a:off x="5893602" y="3607595"/>
            <a:ext cx="857255" cy="785818"/>
          </a:xfrm>
          <a:prstGeom prst="straightConnector1">
            <a:avLst/>
          </a:prstGeom>
          <a:noFill/>
          <a:ln cap="flat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49" name="Shape 149"/>
          <p:cNvSpPr/>
          <p:nvPr/>
        </p:nvSpPr>
        <p:spPr>
          <a:xfrm>
            <a:off x="4857751" y="4357694"/>
            <a:ext cx="901700" cy="800099"/>
          </a:xfrm>
          <a:prstGeom prst="ellipse">
            <a:avLst/>
          </a:prstGeom>
          <a:solidFill>
            <a:schemeClr val="lt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5000628" y="4643446"/>
            <a:ext cx="204790" cy="309557"/>
          </a:xfrm>
          <a:prstGeom prst="ellipse">
            <a:avLst/>
          </a:prstGeom>
          <a:solidFill>
            <a:schemeClr val="dk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215206" y="2428867"/>
            <a:ext cx="17144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½ Chromosomes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EGG CELL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357422" y="3500437"/>
            <a:ext cx="17144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½ Chromosomes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SPERM CELL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857883" y="4500569"/>
            <a:ext cx="17144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set Chromosomes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ZYGOTE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fertilization?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1" y="0"/>
            <a:ext cx="1099293" cy="71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6726" y="1545700"/>
            <a:ext cx="6312299" cy="3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285984" y="5000635"/>
            <a:ext cx="6858015" cy="830996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fertilization the zygote continues to move down the fallopian tube/oviduct to the uterus </a:t>
            </a:r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happens to the zygote?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26758" l="37335" r="27524" t="38086"/>
          <a:stretch/>
        </p:blipFill>
        <p:spPr>
          <a:xfrm>
            <a:off x="2428859" y="1500174"/>
            <a:ext cx="6477044" cy="364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285983" y="5072073"/>
            <a:ext cx="67151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fertilised egg (Zygote) Then divides and copies itself several times.  It then becomes a ball of cells called an embryo.</a:t>
            </a: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fertilization?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edian">
  <a:themeElements>
    <a:clrScheme name="Custom 4">
      <a:dk1>
        <a:srgbClr val="000000"/>
      </a:dk1>
      <a:lt1>
        <a:srgbClr val="FFFFFF"/>
      </a:lt1>
      <a:dk2>
        <a:srgbClr val="800080"/>
      </a:dk2>
      <a:lt2>
        <a:srgbClr val="CCFF66"/>
      </a:lt2>
      <a:accent1>
        <a:srgbClr val="FF6666"/>
      </a:accent1>
      <a:accent2>
        <a:srgbClr val="FF6FCF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