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61" r:id="rId3"/>
    <p:sldId id="262" r:id="rId4"/>
    <p:sldId id="263" r:id="rId5"/>
    <p:sldId id="257" r:id="rId6"/>
    <p:sldId id="264" r:id="rId7"/>
    <p:sldId id="265" r:id="rId8"/>
    <p:sldId id="258" r:id="rId9"/>
    <p:sldId id="259" r:id="rId10"/>
    <p:sldId id="266" r:id="rId11"/>
    <p:sldId id="267" r:id="rId12"/>
    <p:sldId id="268" r:id="rId13"/>
    <p:sldId id="260" r:id="rId14"/>
    <p:sldId id="269" r:id="rId15"/>
    <p:sldId id="270" r:id="rId16"/>
    <p:sldId id="271" r:id="rId17"/>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264" y="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71184487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12403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975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0"/>
            <a:ext cx="769620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17832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271303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679714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933448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810138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074611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20726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584054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00261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1027" name="Rectangle 2"/>
          <p:cNvSpPr>
            <a:spLocks noGrp="1" noChangeArrowheads="1"/>
          </p:cNvSpPr>
          <p:nvPr>
            <p:ph type="title"/>
          </p:nvPr>
        </p:nvSpPr>
        <p:spPr bwMode="auto">
          <a:xfrm>
            <a:off x="1270000" y="0"/>
            <a:ext cx="10464800" cy="494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eaLnBrk="0" fontAlgn="base" hangingPunct="0">
        <a:spcBef>
          <a:spcPct val="0"/>
        </a:spcBef>
        <a:spcAft>
          <a:spcPct val="0"/>
        </a:spcAft>
        <a:defRPr sz="3600">
          <a:solidFill>
            <a:schemeClr val="tx1"/>
          </a:solidFill>
          <a:latin typeface="+mn-lt"/>
          <a:ea typeface="+mn-ea"/>
          <a:cs typeface="+mn-cs"/>
          <a:sym typeface="Gill Sans" charset="0"/>
        </a:defRPr>
      </a:lvl1pPr>
      <a:lvl2pPr algn="ctr" rtl="0" eaLnBrk="0" fontAlgn="base" hangingPunct="0">
        <a:spcBef>
          <a:spcPct val="0"/>
        </a:spcBef>
        <a:spcAft>
          <a:spcPct val="0"/>
        </a:spcAft>
        <a:defRPr sz="3600">
          <a:solidFill>
            <a:schemeClr val="tx1"/>
          </a:solidFill>
          <a:latin typeface="+mn-lt"/>
          <a:ea typeface="+mn-ea"/>
          <a:cs typeface="+mn-cs"/>
          <a:sym typeface="Gill Sans" charset="0"/>
        </a:defRPr>
      </a:lvl2pPr>
      <a:lvl3pPr algn="ctr" rtl="0" eaLnBrk="0" fontAlgn="base" hangingPunct="0">
        <a:spcBef>
          <a:spcPct val="0"/>
        </a:spcBef>
        <a:spcAft>
          <a:spcPct val="0"/>
        </a:spcAft>
        <a:defRPr sz="3600">
          <a:solidFill>
            <a:schemeClr val="tx1"/>
          </a:solidFill>
          <a:latin typeface="+mn-lt"/>
          <a:ea typeface="+mn-ea"/>
          <a:cs typeface="+mn-cs"/>
          <a:sym typeface="Gill Sans" charset="0"/>
        </a:defRPr>
      </a:lvl3pPr>
      <a:lvl4pPr algn="ctr" rtl="0" eaLnBrk="0" fontAlgn="base" hangingPunct="0">
        <a:spcBef>
          <a:spcPct val="0"/>
        </a:spcBef>
        <a:spcAft>
          <a:spcPct val="0"/>
        </a:spcAft>
        <a:defRPr sz="3600">
          <a:solidFill>
            <a:schemeClr val="tx1"/>
          </a:solidFill>
          <a:latin typeface="+mn-lt"/>
          <a:ea typeface="+mn-ea"/>
          <a:cs typeface="+mn-cs"/>
          <a:sym typeface="Gill Sans" charset="0"/>
        </a:defRPr>
      </a:lvl4pPr>
      <a:lvl5pPr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mo-compass.org/eng/glossary/146.hypoallergenic_food.html" TargetMode="External"/><Relationship Id="rId5" Type="http://schemas.openxmlformats.org/officeDocument/2006/relationships/hyperlink" Target="http://www.gmo-compass.org/eng/glossary/149.allergen.html"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mo-compass.org/eng/glossary/146.hypoallergenic_food.html" TargetMode="External"/><Relationship Id="rId5" Type="http://schemas.openxmlformats.org/officeDocument/2006/relationships/hyperlink" Target="http://www.gmo-compass.org/eng/glossary/149.allergen.html"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mo-compass.org/eng/glossary/146.hypoallergenic_food.html" TargetMode="External"/><Relationship Id="rId5" Type="http://schemas.openxmlformats.org/officeDocument/2006/relationships/hyperlink" Target="http://www.gmo-compass.org/eng/glossary/149.allergen.html"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mo-compass.org/eng/glossary/146.hypoallergenic_food.html" TargetMode="External"/><Relationship Id="rId5" Type="http://schemas.openxmlformats.org/officeDocument/2006/relationships/hyperlink" Target="http://www.gmo-compass.org/eng/glossary/149.allergen.html"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23900" y="-774700"/>
            <a:ext cx="5816600" cy="2603500"/>
          </a:xfrm>
        </p:spPr>
        <p:txBody>
          <a:bodyPr/>
          <a:lstStyle/>
          <a:p>
            <a:pPr eaLnBrk="1" hangingPunct="1"/>
            <a:r>
              <a:rPr lang="en-US" altLang="en-US" sz="9600" b="1" smtClean="0">
                <a:solidFill>
                  <a:srgbClr val="66008D"/>
                </a:solidFill>
              </a:rPr>
              <a:t>Protease</a:t>
            </a:r>
            <a:endParaRPr lang="en-US" altLang="en-US" sz="9600" b="1" smtClean="0">
              <a:solidFill>
                <a:srgbClr val="66008D"/>
              </a:solidFill>
              <a:ea typeface="ヒラギノ角ゴ ProN W6" charset="0"/>
              <a:cs typeface="ヒラギノ角ゴ ProN W6" charset="0"/>
            </a:endParaRPr>
          </a:p>
        </p:txBody>
      </p:sp>
      <p:sp>
        <p:nvSpPr>
          <p:cNvPr id="2051" name="Rectangle 2"/>
          <p:cNvSpPr>
            <a:spLocks/>
          </p:cNvSpPr>
          <p:nvPr/>
        </p:nvSpPr>
        <p:spPr bwMode="auto">
          <a:xfrm>
            <a:off x="7061200" y="889000"/>
            <a:ext cx="3263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Proteases break down proteins.</a:t>
            </a:r>
          </a:p>
          <a:p>
            <a:pPr algn="ctr" eaLnBrk="1" hangingPunct="1"/>
            <a:r>
              <a:rPr lang="en-US" altLang="en-US" sz="2400">
                <a:solidFill>
                  <a:schemeClr val="tx1"/>
                </a:solidFill>
                <a:latin typeface="Comic Sans MS" charset="0"/>
                <a:ea typeface="Comic Sans MS" charset="0"/>
                <a:cs typeface="Comic Sans MS" charset="0"/>
                <a:sym typeface="Comic Sans MS" charset="0"/>
              </a:rPr>
              <a:t> </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20650"/>
            <a:ext cx="24765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5805">
            <a:off x="11058525" y="5994400"/>
            <a:ext cx="1387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054" name="Rectangle 5"/>
          <p:cNvSpPr>
            <a:spLocks/>
          </p:cNvSpPr>
          <p:nvPr/>
        </p:nvSpPr>
        <p:spPr bwMode="auto">
          <a:xfrm>
            <a:off x="554038" y="2349500"/>
            <a:ext cx="10668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u="sng">
                <a:solidFill>
                  <a:schemeClr val="tx1"/>
                </a:solidFill>
                <a:latin typeface="Comic Sans MS Bold" charset="0"/>
                <a:ea typeface="Comic Sans MS Bold" charset="0"/>
                <a:cs typeface="Comic Sans MS Bold" charset="0"/>
                <a:sym typeface="Comic Sans MS Bold" charset="0"/>
              </a:rPr>
              <a:t>Baby food:</a:t>
            </a:r>
          </a:p>
          <a:p>
            <a:pPr eaLnBrk="1" hangingPunct="1"/>
            <a:r>
              <a:rPr lang="en-US" altLang="en-US" sz="2000">
                <a:solidFill>
                  <a:schemeClr val="tx1"/>
                </a:solidFill>
                <a:latin typeface="Comic Sans MS" charset="0"/>
                <a:ea typeface="Comic Sans MS" charset="0"/>
                <a:cs typeface="Comic Sans MS" charset="0"/>
                <a:sym typeface="Comic Sans MS" charset="0"/>
              </a:rPr>
              <a:t>As babies can’t digest solid food, using protease enzymes makes it easier for a baby’s digestive system to cope with it.</a:t>
            </a:r>
          </a:p>
          <a:p>
            <a:pPr eaLnBrk="1" hangingPunct="1"/>
            <a:r>
              <a:rPr lang="en-US" altLang="en-US" sz="2000">
                <a:solidFill>
                  <a:schemeClr val="tx1"/>
                </a:solidFill>
                <a:latin typeface="Comic Sans MS" charset="0"/>
                <a:ea typeface="Comic Sans MS" charset="0"/>
                <a:cs typeface="Comic Sans MS" charset="0"/>
                <a:sym typeface="Comic Sans MS" charset="0"/>
              </a:rPr>
              <a:t> Proteases are used to produce baby food from cow’s milk. The proteases break down milk proteins into amino acids, diminishing the risk of babies developing milk allergies.</a:t>
            </a:r>
          </a:p>
        </p:txBody>
      </p:sp>
      <p:sp>
        <p:nvSpPr>
          <p:cNvPr id="2055" name="AutoShape 6"/>
          <p:cNvSpPr>
            <a:spLocks/>
          </p:cNvSpPr>
          <p:nvPr/>
        </p:nvSpPr>
        <p:spPr bwMode="auto">
          <a:xfrm>
            <a:off x="647700" y="5829300"/>
            <a:ext cx="10007600" cy="3441700"/>
          </a:xfrm>
          <a:prstGeom prst="roundRect">
            <a:avLst>
              <a:gd name="adj" fmla="val 5532"/>
            </a:avLst>
          </a:prstGeom>
          <a:solidFill>
            <a:schemeClr val="accent1"/>
          </a:solidFill>
          <a:ln w="25400">
            <a:solidFill>
              <a:schemeClr val="tx1"/>
            </a:solidFill>
            <a:round/>
            <a:headEnd/>
            <a:tailEnd/>
          </a:ln>
        </p:spPr>
        <p:txBody>
          <a:bodyPr lIns="0" tIns="0" rIns="0" bIns="0" anchor="ctr"/>
          <a:lstStyle>
            <a:lvl1pPr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1800" u="sng">
                <a:solidFill>
                  <a:schemeClr val="tx1"/>
                </a:solidFill>
                <a:latin typeface="Comic Sans MS Bold" charset="0"/>
                <a:ea typeface="Comic Sans MS Bold" charset="0"/>
                <a:cs typeface="Comic Sans MS Bold" charset="0"/>
                <a:sym typeface="Comic Sans MS Bold" charset="0"/>
              </a:rPr>
              <a:t>What else?</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Animals produce digestive enzymes that break down proteins, such as trypsin and pepsin.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Some plants, such as pineapple, have a high protease content. The main enzyme of pineapple is called papain.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Many foodstuffs (meat, cheese, fish) also contain proteases or activate them during the process of maturing. The "hanging" of meat activates digestive enzymes that tenderise the meat.</a:t>
            </a:r>
          </a:p>
        </p:txBody>
      </p:sp>
      <p:sp>
        <p:nvSpPr>
          <p:cNvPr id="2056" name="Rectangle 7"/>
          <p:cNvSpPr>
            <a:spLocks/>
          </p:cNvSpPr>
          <p:nvPr/>
        </p:nvSpPr>
        <p:spPr bwMode="auto">
          <a:xfrm>
            <a:off x="633413" y="4483100"/>
            <a:ext cx="1027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2000">
                <a:solidFill>
                  <a:schemeClr val="tx1"/>
                </a:solidFill>
                <a:latin typeface="Comic Sans MS" charset="0"/>
                <a:ea typeface="Comic Sans MS" charset="0"/>
                <a:cs typeface="Comic Sans MS" charset="0"/>
                <a:sym typeface="Comic Sans MS" charset="0"/>
              </a:rPr>
              <a:t>Particular proteases are also used for the production of </a:t>
            </a:r>
            <a:r>
              <a:rPr lang="en-US" altLang="en-US" sz="2000">
                <a:solidFill>
                  <a:schemeClr val="tx1"/>
                </a:solidFill>
                <a:latin typeface="Comic Sans MS" charset="0"/>
                <a:ea typeface="Comic Sans MS" charset="0"/>
                <a:cs typeface="Comic Sans MS" charset="0"/>
                <a:sym typeface="Comic Sans MS" charset="0"/>
                <a:hlinkClick r:id="rId4"/>
              </a:rPr>
              <a:t>hypoallergenic food</a:t>
            </a:r>
            <a:r>
              <a:rPr lang="en-US" altLang="en-US" sz="2000">
                <a:solidFill>
                  <a:schemeClr val="tx1"/>
                </a:solidFill>
                <a:latin typeface="Comic Sans MS" charset="0"/>
                <a:ea typeface="Comic Sans MS" charset="0"/>
                <a:cs typeface="Comic Sans MS" charset="0"/>
                <a:sym typeface="Comic Sans MS" charset="0"/>
              </a:rPr>
              <a:t> . These proteases break down specific allergenic proteins</a:t>
            </a:r>
            <a:r>
              <a:rPr lang="en-US" altLang="en-US" sz="2000">
                <a:solidFill>
                  <a:schemeClr val="tx1"/>
                </a:solidFill>
                <a:latin typeface="Comic Sans MS" charset="0"/>
                <a:ea typeface="Comic Sans MS" charset="0"/>
                <a:cs typeface="Comic Sans MS" charset="0"/>
                <a:sym typeface="Comic Sans MS" charset="0"/>
                <a:hlinkClick r:id="rId5"/>
              </a:rPr>
              <a:t> that can </a:t>
            </a:r>
            <a:r>
              <a:rPr lang="en-US" altLang="en-US" sz="2000">
                <a:solidFill>
                  <a:schemeClr val="tx1"/>
                </a:solidFill>
                <a:latin typeface="Comic Sans MS" charset="0"/>
                <a:ea typeface="Comic Sans MS" charset="0"/>
                <a:cs typeface="Comic Sans MS" charset="0"/>
                <a:sym typeface="Comic Sans MS" charset="0"/>
              </a:rPr>
              <a:t>cause allergic reactions. </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895600" y="-571500"/>
            <a:ext cx="10287000" cy="3848100"/>
          </a:xfrm>
        </p:spPr>
        <p:txBody>
          <a:bodyPr/>
          <a:lstStyle/>
          <a:p>
            <a:pPr eaLnBrk="1" hangingPunct="1"/>
            <a:r>
              <a:rPr lang="en-US" altLang="en-US" sz="9600" b="1" smtClean="0">
                <a:solidFill>
                  <a:srgbClr val="558E28"/>
                </a:solidFill>
              </a:rPr>
              <a:t>Biological detergents</a:t>
            </a:r>
            <a:endParaRPr lang="en-US" altLang="en-US" sz="9600" b="1" smtClean="0">
              <a:solidFill>
                <a:srgbClr val="558E28"/>
              </a:solidFill>
              <a:ea typeface="ヒラギノ角ゴ ProN W6" charset="0"/>
              <a:cs typeface="ヒラギノ角ゴ ProN W6" charset="0"/>
            </a:endParaRPr>
          </a:p>
        </p:txBody>
      </p:sp>
      <p:sp>
        <p:nvSpPr>
          <p:cNvPr id="5123" name="Rectangle 2"/>
          <p:cNvSpPr>
            <a:spLocks noGrp="1" noChangeArrowheads="1"/>
          </p:cNvSpPr>
          <p:nvPr>
            <p:ph type="body" idx="1"/>
          </p:nvPr>
        </p:nvSpPr>
        <p:spPr>
          <a:xfrm>
            <a:off x="355600" y="4152900"/>
            <a:ext cx="12496800" cy="2146300"/>
          </a:xfrm>
        </p:spPr>
        <p:txBody>
          <a:bodyPr/>
          <a:lstStyle/>
          <a:p>
            <a:pPr eaLnBrk="1" hangingPunct="1"/>
            <a:r>
              <a:rPr lang="en-US" altLang="en-US" sz="2400" smtClean="0">
                <a:latin typeface="Comic Sans MS" charset="0"/>
                <a:ea typeface="Comic Sans MS" charset="0"/>
                <a:cs typeface="Comic Sans MS" charset="0"/>
                <a:sym typeface="Comic Sans MS" charset="0"/>
              </a:rPr>
              <a:t>Used to remove stains such as blood, grass, sweat and food from clothes.</a:t>
            </a:r>
            <a:endParaRPr lang="en-US" altLang="en-US" sz="2400" smtClean="0">
              <a:latin typeface="Comic Sans MS" charset="0"/>
              <a:sym typeface="Comic Sans MS" charset="0"/>
            </a:endParaRPr>
          </a:p>
          <a:p>
            <a:pPr eaLnBrk="1" hangingPunct="1"/>
            <a:r>
              <a:rPr lang="en-US" altLang="en-US" sz="2400" smtClean="0">
                <a:latin typeface="Comic Sans MS" charset="0"/>
                <a:ea typeface="Comic Sans MS" charset="0"/>
                <a:cs typeface="Comic Sans MS" charset="0"/>
                <a:sym typeface="Comic Sans MS" charset="0"/>
              </a:rPr>
              <a:t>Biological washing powders contain proteases and lipases. Proteases break down proteins and lipases break down fats in the stains into smaller water soluble substances.</a:t>
            </a:r>
            <a:endParaRPr lang="en-US" altLang="en-US" sz="2400" smtClean="0">
              <a:latin typeface="Comic Sans MS" charset="0"/>
              <a:sym typeface="Comic Sans MS" charset="0"/>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0" y="6997700"/>
            <a:ext cx="3238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06400"/>
            <a:ext cx="254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126" name="Oval 5"/>
          <p:cNvSpPr>
            <a:spLocks/>
          </p:cNvSpPr>
          <p:nvPr/>
        </p:nvSpPr>
        <p:spPr bwMode="auto">
          <a:xfrm>
            <a:off x="977900" y="7099300"/>
            <a:ext cx="7772400" cy="2298700"/>
          </a:xfrm>
          <a:prstGeom prst="ellipse">
            <a:avLst/>
          </a:prstGeom>
          <a:solidFill>
            <a:srgbClr val="D9EACA"/>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They still work at the lower temperatures enzymes work at, which makes washing more environmentally friendly.</a:t>
            </a:r>
          </a:p>
          <a:p>
            <a:pPr eaLnBrk="1" hangingPunct="1"/>
            <a:endParaRPr lang="en-US" altLang="en-US">
              <a:solidFill>
                <a:schemeClr val="tx1"/>
              </a:solidFill>
              <a:ea typeface="Gill Sans" charset="0"/>
              <a:cs typeface="Gill Sans" charset="0"/>
            </a:endParaRPr>
          </a:p>
        </p:txBody>
      </p:sp>
    </p:spTree>
    <p:extLst>
      <p:ext uri="{BB962C8B-B14F-4D97-AF65-F5344CB8AC3E}">
        <p14:creationId xmlns:p14="http://schemas.microsoft.com/office/powerpoint/2010/main" val="1374394381"/>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895600" y="-571500"/>
            <a:ext cx="10287000" cy="3848100"/>
          </a:xfrm>
        </p:spPr>
        <p:txBody>
          <a:bodyPr/>
          <a:lstStyle/>
          <a:p>
            <a:pPr eaLnBrk="1" hangingPunct="1"/>
            <a:r>
              <a:rPr lang="en-US" altLang="en-US" sz="9600" b="1" smtClean="0">
                <a:solidFill>
                  <a:srgbClr val="558E28"/>
                </a:solidFill>
              </a:rPr>
              <a:t>Biological detergents</a:t>
            </a:r>
            <a:endParaRPr lang="en-US" altLang="en-US" sz="9600" b="1" smtClean="0">
              <a:solidFill>
                <a:srgbClr val="558E28"/>
              </a:solidFill>
              <a:ea typeface="ヒラギノ角ゴ ProN W6" charset="0"/>
              <a:cs typeface="ヒラギノ角ゴ ProN W6" charset="0"/>
            </a:endParaRPr>
          </a:p>
        </p:txBody>
      </p:sp>
      <p:sp>
        <p:nvSpPr>
          <p:cNvPr id="5123" name="Rectangle 2"/>
          <p:cNvSpPr>
            <a:spLocks noGrp="1" noChangeArrowheads="1"/>
          </p:cNvSpPr>
          <p:nvPr>
            <p:ph type="body" idx="1"/>
          </p:nvPr>
        </p:nvSpPr>
        <p:spPr>
          <a:xfrm>
            <a:off x="355600" y="4152900"/>
            <a:ext cx="12496800" cy="2146300"/>
          </a:xfrm>
        </p:spPr>
        <p:txBody>
          <a:bodyPr/>
          <a:lstStyle/>
          <a:p>
            <a:pPr eaLnBrk="1" hangingPunct="1"/>
            <a:r>
              <a:rPr lang="en-US" altLang="en-US" sz="2400" smtClean="0">
                <a:latin typeface="Comic Sans MS" charset="0"/>
                <a:ea typeface="Comic Sans MS" charset="0"/>
                <a:cs typeface="Comic Sans MS" charset="0"/>
                <a:sym typeface="Comic Sans MS" charset="0"/>
              </a:rPr>
              <a:t>Used to remove stains such as blood, grass, sweat and food from clothes.</a:t>
            </a:r>
            <a:endParaRPr lang="en-US" altLang="en-US" sz="2400" smtClean="0">
              <a:latin typeface="Comic Sans MS" charset="0"/>
              <a:sym typeface="Comic Sans MS" charset="0"/>
            </a:endParaRPr>
          </a:p>
          <a:p>
            <a:pPr eaLnBrk="1" hangingPunct="1"/>
            <a:r>
              <a:rPr lang="en-US" altLang="en-US" sz="2400" smtClean="0">
                <a:latin typeface="Comic Sans MS" charset="0"/>
                <a:ea typeface="Comic Sans MS" charset="0"/>
                <a:cs typeface="Comic Sans MS" charset="0"/>
                <a:sym typeface="Comic Sans MS" charset="0"/>
              </a:rPr>
              <a:t>Biological washing powders contain proteases and lipases. Proteases break down proteins and lipases break down fats in the stains into smaller water soluble substances.</a:t>
            </a:r>
            <a:endParaRPr lang="en-US" altLang="en-US" sz="2400" smtClean="0">
              <a:latin typeface="Comic Sans MS" charset="0"/>
              <a:sym typeface="Comic Sans MS" charset="0"/>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0" y="6997700"/>
            <a:ext cx="3238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06400"/>
            <a:ext cx="254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126" name="Oval 5"/>
          <p:cNvSpPr>
            <a:spLocks/>
          </p:cNvSpPr>
          <p:nvPr/>
        </p:nvSpPr>
        <p:spPr bwMode="auto">
          <a:xfrm>
            <a:off x="977900" y="7099300"/>
            <a:ext cx="7772400" cy="2298700"/>
          </a:xfrm>
          <a:prstGeom prst="ellipse">
            <a:avLst/>
          </a:prstGeom>
          <a:solidFill>
            <a:srgbClr val="D9EACA"/>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They still work at the lower temperatures enzymes work at, which makes washing more environmentally friendly.</a:t>
            </a:r>
          </a:p>
          <a:p>
            <a:pPr eaLnBrk="1" hangingPunct="1"/>
            <a:endParaRPr lang="en-US" altLang="en-US">
              <a:solidFill>
                <a:schemeClr val="tx1"/>
              </a:solidFill>
              <a:ea typeface="Gill Sans" charset="0"/>
              <a:cs typeface="Gill Sans" charset="0"/>
            </a:endParaRPr>
          </a:p>
        </p:txBody>
      </p:sp>
    </p:spTree>
    <p:extLst>
      <p:ext uri="{BB962C8B-B14F-4D97-AF65-F5344CB8AC3E}">
        <p14:creationId xmlns:p14="http://schemas.microsoft.com/office/powerpoint/2010/main" val="3941842997"/>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895600" y="-571500"/>
            <a:ext cx="10287000" cy="3848100"/>
          </a:xfrm>
        </p:spPr>
        <p:txBody>
          <a:bodyPr/>
          <a:lstStyle/>
          <a:p>
            <a:pPr eaLnBrk="1" hangingPunct="1"/>
            <a:r>
              <a:rPr lang="en-US" altLang="en-US" sz="9600" b="1" smtClean="0">
                <a:solidFill>
                  <a:srgbClr val="558E28"/>
                </a:solidFill>
              </a:rPr>
              <a:t>Biological detergents</a:t>
            </a:r>
            <a:endParaRPr lang="en-US" altLang="en-US" sz="9600" b="1" smtClean="0">
              <a:solidFill>
                <a:srgbClr val="558E28"/>
              </a:solidFill>
              <a:ea typeface="ヒラギノ角ゴ ProN W6" charset="0"/>
              <a:cs typeface="ヒラギノ角ゴ ProN W6" charset="0"/>
            </a:endParaRPr>
          </a:p>
        </p:txBody>
      </p:sp>
      <p:sp>
        <p:nvSpPr>
          <p:cNvPr id="5123" name="Rectangle 2"/>
          <p:cNvSpPr>
            <a:spLocks noGrp="1" noChangeArrowheads="1"/>
          </p:cNvSpPr>
          <p:nvPr>
            <p:ph type="body" idx="1"/>
          </p:nvPr>
        </p:nvSpPr>
        <p:spPr>
          <a:xfrm>
            <a:off x="355600" y="4152900"/>
            <a:ext cx="12496800" cy="2146300"/>
          </a:xfrm>
        </p:spPr>
        <p:txBody>
          <a:bodyPr/>
          <a:lstStyle/>
          <a:p>
            <a:pPr eaLnBrk="1" hangingPunct="1"/>
            <a:r>
              <a:rPr lang="en-US" altLang="en-US" sz="2400" smtClean="0">
                <a:latin typeface="Comic Sans MS" charset="0"/>
                <a:ea typeface="Comic Sans MS" charset="0"/>
                <a:cs typeface="Comic Sans MS" charset="0"/>
                <a:sym typeface="Comic Sans MS" charset="0"/>
              </a:rPr>
              <a:t>Used to remove stains such as blood, grass, sweat and food from clothes.</a:t>
            </a:r>
            <a:endParaRPr lang="en-US" altLang="en-US" sz="2400" smtClean="0">
              <a:latin typeface="Comic Sans MS" charset="0"/>
              <a:sym typeface="Comic Sans MS" charset="0"/>
            </a:endParaRPr>
          </a:p>
          <a:p>
            <a:pPr eaLnBrk="1" hangingPunct="1"/>
            <a:r>
              <a:rPr lang="en-US" altLang="en-US" sz="2400" smtClean="0">
                <a:latin typeface="Comic Sans MS" charset="0"/>
                <a:ea typeface="Comic Sans MS" charset="0"/>
                <a:cs typeface="Comic Sans MS" charset="0"/>
                <a:sym typeface="Comic Sans MS" charset="0"/>
              </a:rPr>
              <a:t>Biological washing powders contain proteases and lipases. Proteases break down proteins and lipases break down fats in the stains into smaller water soluble substances.</a:t>
            </a:r>
            <a:endParaRPr lang="en-US" altLang="en-US" sz="2400" smtClean="0">
              <a:latin typeface="Comic Sans MS" charset="0"/>
              <a:sym typeface="Comic Sans MS" charset="0"/>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0" y="6997700"/>
            <a:ext cx="3238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06400"/>
            <a:ext cx="254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126" name="Oval 5"/>
          <p:cNvSpPr>
            <a:spLocks/>
          </p:cNvSpPr>
          <p:nvPr/>
        </p:nvSpPr>
        <p:spPr bwMode="auto">
          <a:xfrm>
            <a:off x="977900" y="7099300"/>
            <a:ext cx="7772400" cy="2298700"/>
          </a:xfrm>
          <a:prstGeom prst="ellipse">
            <a:avLst/>
          </a:prstGeom>
          <a:solidFill>
            <a:srgbClr val="D9EACA"/>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They still work at the lower temperatures enzymes work at, which makes washing more environmentally friendly.</a:t>
            </a:r>
          </a:p>
          <a:p>
            <a:pPr eaLnBrk="1" hangingPunct="1"/>
            <a:endParaRPr lang="en-US" altLang="en-US">
              <a:solidFill>
                <a:schemeClr val="tx1"/>
              </a:solidFill>
              <a:ea typeface="Gill Sans" charset="0"/>
              <a:cs typeface="Gill Sans" charset="0"/>
            </a:endParaRPr>
          </a:p>
        </p:txBody>
      </p:sp>
    </p:spTree>
    <p:extLst>
      <p:ext uri="{BB962C8B-B14F-4D97-AF65-F5344CB8AC3E}">
        <p14:creationId xmlns:p14="http://schemas.microsoft.com/office/powerpoint/2010/main" val="3077121475"/>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520700" y="-787400"/>
            <a:ext cx="10464800" cy="2578100"/>
          </a:xfrm>
        </p:spPr>
        <p:txBody>
          <a:bodyPr/>
          <a:lstStyle/>
          <a:p>
            <a:pPr eaLnBrk="1" hangingPunct="1"/>
            <a:r>
              <a:rPr lang="en-US" altLang="en-US" sz="9600" b="1" smtClean="0">
                <a:solidFill>
                  <a:srgbClr val="DD2067"/>
                </a:solidFill>
              </a:rPr>
              <a:t>Isomerase</a:t>
            </a:r>
            <a:endParaRPr lang="en-US" altLang="en-US" sz="9600" b="1" smtClean="0">
              <a:solidFill>
                <a:srgbClr val="DD2067"/>
              </a:solidFill>
              <a:ea typeface="ヒラギノ角ゴ ProN W6" charset="0"/>
              <a:cs typeface="ヒラギノ角ゴ ProN W6" charset="0"/>
            </a:endParaRPr>
          </a:p>
        </p:txBody>
      </p:sp>
      <p:sp>
        <p:nvSpPr>
          <p:cNvPr id="6147" name="Rectangle 2"/>
          <p:cNvSpPr>
            <a:spLocks/>
          </p:cNvSpPr>
          <p:nvPr/>
        </p:nvSpPr>
        <p:spPr bwMode="auto">
          <a:xfrm>
            <a:off x="6553200" y="5003800"/>
            <a:ext cx="6311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ts val="1600"/>
              </a:lnSpc>
              <a:spcBef>
                <a:spcPts val="1100"/>
              </a:spcBef>
            </a:pPr>
            <a:r>
              <a:rPr lang="en-US" altLang="en-US" sz="2400">
                <a:solidFill>
                  <a:schemeClr val="tx1"/>
                </a:solidFill>
                <a:latin typeface="Comic Sans MS" charset="0"/>
                <a:ea typeface="Comic Sans MS" charset="0"/>
                <a:cs typeface="Comic Sans MS" charset="0"/>
                <a:sym typeface="Comic Sans MS" charset="0"/>
              </a:rPr>
              <a:t>The enzyme isomerase is normally "immobilised" when used, i.e., it is fixed to a transporter and is not transferred to the product or ingredient on which it is used.</a:t>
            </a:r>
          </a:p>
        </p:txBody>
      </p:sp>
      <p:pic>
        <p:nvPicPr>
          <p:cNvPr id="61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863" y="298450"/>
            <a:ext cx="2819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AutoShape 4"/>
          <p:cNvSpPr>
            <a:spLocks/>
          </p:cNvSpPr>
          <p:nvPr/>
        </p:nvSpPr>
        <p:spPr bwMode="auto">
          <a:xfrm>
            <a:off x="863600" y="2425700"/>
            <a:ext cx="8686800" cy="1943100"/>
          </a:xfrm>
          <a:prstGeom prst="roundRect">
            <a:avLst>
              <a:gd name="adj" fmla="val 9801"/>
            </a:avLst>
          </a:prstGeom>
          <a:solidFill>
            <a:srgbClr val="F6C7D9"/>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Isomerase enzyme is used to convert glucose syrup into fructose syrup. it does this by rearranging the atoms in the glucose molecules. </a:t>
            </a:r>
          </a:p>
        </p:txBody>
      </p:sp>
      <p:sp>
        <p:nvSpPr>
          <p:cNvPr id="6150" name="Rectangle 5"/>
          <p:cNvSpPr>
            <a:spLocks/>
          </p:cNvSpPr>
          <p:nvPr/>
        </p:nvSpPr>
        <p:spPr bwMode="auto">
          <a:xfrm>
            <a:off x="700088" y="5257800"/>
            <a:ext cx="52705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Glucose and fructose contain the same amount of energy however fructose is a sugar which is sweeter than glucose. </a:t>
            </a:r>
          </a:p>
          <a:p>
            <a:pPr algn="ctr" eaLnBrk="1" hangingPunct="1"/>
            <a:endParaRPr lang="en-US" altLang="en-US" sz="2400">
              <a:solidFill>
                <a:schemeClr val="tx1"/>
              </a:solidFill>
              <a:latin typeface="Comic Sans MS" charset="0"/>
              <a:ea typeface="Comic Sans MS" charset="0"/>
              <a:cs typeface="Comic Sans MS" charset="0"/>
              <a:sym typeface="Comic Sans MS" charset="0"/>
            </a:endParaRPr>
          </a:p>
          <a:p>
            <a:pPr algn="ctr" eaLnBrk="1" hangingPunct="1"/>
            <a:r>
              <a:rPr lang="en-US" altLang="en-US" sz="2400">
                <a:solidFill>
                  <a:schemeClr val="tx1"/>
                </a:solidFill>
                <a:latin typeface="Comic Sans MS" charset="0"/>
                <a:ea typeface="Comic Sans MS" charset="0"/>
                <a:cs typeface="Comic Sans MS" charset="0"/>
                <a:sym typeface="Comic Sans MS" charset="0"/>
              </a:rPr>
              <a:t>Using fructose in foods means that less is needed which is why it is used in slimming foods. Food tastes sweet but contains fewer calories!</a:t>
            </a:r>
          </a:p>
        </p:txBody>
      </p:sp>
      <p:pic>
        <p:nvPicPr>
          <p:cNvPr id="61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7124700"/>
            <a:ext cx="33147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520700" y="-787400"/>
            <a:ext cx="10464800" cy="2578100"/>
          </a:xfrm>
        </p:spPr>
        <p:txBody>
          <a:bodyPr/>
          <a:lstStyle/>
          <a:p>
            <a:pPr eaLnBrk="1" hangingPunct="1"/>
            <a:r>
              <a:rPr lang="en-US" altLang="en-US" sz="9600" b="1" smtClean="0">
                <a:solidFill>
                  <a:srgbClr val="DD2067"/>
                </a:solidFill>
              </a:rPr>
              <a:t>Isomerase</a:t>
            </a:r>
            <a:endParaRPr lang="en-US" altLang="en-US" sz="9600" b="1" smtClean="0">
              <a:solidFill>
                <a:srgbClr val="DD2067"/>
              </a:solidFill>
              <a:ea typeface="ヒラギノ角ゴ ProN W6" charset="0"/>
              <a:cs typeface="ヒラギノ角ゴ ProN W6" charset="0"/>
            </a:endParaRPr>
          </a:p>
        </p:txBody>
      </p:sp>
      <p:sp>
        <p:nvSpPr>
          <p:cNvPr id="6147" name="Rectangle 2"/>
          <p:cNvSpPr>
            <a:spLocks/>
          </p:cNvSpPr>
          <p:nvPr/>
        </p:nvSpPr>
        <p:spPr bwMode="auto">
          <a:xfrm>
            <a:off x="6553200" y="5003800"/>
            <a:ext cx="6311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ts val="1600"/>
              </a:lnSpc>
              <a:spcBef>
                <a:spcPts val="1100"/>
              </a:spcBef>
            </a:pPr>
            <a:r>
              <a:rPr lang="en-US" altLang="en-US" sz="2400">
                <a:solidFill>
                  <a:schemeClr val="tx1"/>
                </a:solidFill>
                <a:latin typeface="Comic Sans MS" charset="0"/>
                <a:ea typeface="Comic Sans MS" charset="0"/>
                <a:cs typeface="Comic Sans MS" charset="0"/>
                <a:sym typeface="Comic Sans MS" charset="0"/>
              </a:rPr>
              <a:t>The enzyme isomerase is normally "immobilised" when used, i.e., it is fixed to a transporter and is not transferred to the product or ingredient on which it is used.</a:t>
            </a:r>
          </a:p>
        </p:txBody>
      </p:sp>
      <p:pic>
        <p:nvPicPr>
          <p:cNvPr id="61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863" y="298450"/>
            <a:ext cx="2819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AutoShape 4"/>
          <p:cNvSpPr>
            <a:spLocks/>
          </p:cNvSpPr>
          <p:nvPr/>
        </p:nvSpPr>
        <p:spPr bwMode="auto">
          <a:xfrm>
            <a:off x="863600" y="2425700"/>
            <a:ext cx="8686800" cy="1943100"/>
          </a:xfrm>
          <a:prstGeom prst="roundRect">
            <a:avLst>
              <a:gd name="adj" fmla="val 9801"/>
            </a:avLst>
          </a:prstGeom>
          <a:solidFill>
            <a:srgbClr val="F6C7D9"/>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Isomerase enzyme is used to convert glucose syrup into fructose syrup. it does this by rearranging the atoms in the glucose molecules. </a:t>
            </a:r>
          </a:p>
        </p:txBody>
      </p:sp>
      <p:sp>
        <p:nvSpPr>
          <p:cNvPr id="6150" name="Rectangle 5"/>
          <p:cNvSpPr>
            <a:spLocks/>
          </p:cNvSpPr>
          <p:nvPr/>
        </p:nvSpPr>
        <p:spPr bwMode="auto">
          <a:xfrm>
            <a:off x="700088" y="5257800"/>
            <a:ext cx="52705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Glucose and fructose contain the same amount of energy however fructose is a sugar which is sweeter than glucose. </a:t>
            </a:r>
          </a:p>
          <a:p>
            <a:pPr algn="ctr" eaLnBrk="1" hangingPunct="1"/>
            <a:endParaRPr lang="en-US" altLang="en-US" sz="2400">
              <a:solidFill>
                <a:schemeClr val="tx1"/>
              </a:solidFill>
              <a:latin typeface="Comic Sans MS" charset="0"/>
              <a:ea typeface="Comic Sans MS" charset="0"/>
              <a:cs typeface="Comic Sans MS" charset="0"/>
              <a:sym typeface="Comic Sans MS" charset="0"/>
            </a:endParaRPr>
          </a:p>
          <a:p>
            <a:pPr algn="ctr" eaLnBrk="1" hangingPunct="1"/>
            <a:r>
              <a:rPr lang="en-US" altLang="en-US" sz="2400">
                <a:solidFill>
                  <a:schemeClr val="tx1"/>
                </a:solidFill>
                <a:latin typeface="Comic Sans MS" charset="0"/>
                <a:ea typeface="Comic Sans MS" charset="0"/>
                <a:cs typeface="Comic Sans MS" charset="0"/>
                <a:sym typeface="Comic Sans MS" charset="0"/>
              </a:rPr>
              <a:t>Using fructose in foods means that less is needed which is why it is used in slimming foods. Food tastes sweet but contains fewer calories!</a:t>
            </a:r>
          </a:p>
        </p:txBody>
      </p:sp>
      <p:pic>
        <p:nvPicPr>
          <p:cNvPr id="61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7124700"/>
            <a:ext cx="33147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extLst>
      <p:ext uri="{BB962C8B-B14F-4D97-AF65-F5344CB8AC3E}">
        <p14:creationId xmlns:p14="http://schemas.microsoft.com/office/powerpoint/2010/main" val="3091703844"/>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520700" y="-787400"/>
            <a:ext cx="10464800" cy="2578100"/>
          </a:xfrm>
        </p:spPr>
        <p:txBody>
          <a:bodyPr/>
          <a:lstStyle/>
          <a:p>
            <a:pPr eaLnBrk="1" hangingPunct="1"/>
            <a:r>
              <a:rPr lang="en-US" altLang="en-US" sz="9600" b="1" smtClean="0">
                <a:solidFill>
                  <a:srgbClr val="DD2067"/>
                </a:solidFill>
              </a:rPr>
              <a:t>Isomerase</a:t>
            </a:r>
            <a:endParaRPr lang="en-US" altLang="en-US" sz="9600" b="1" smtClean="0">
              <a:solidFill>
                <a:srgbClr val="DD2067"/>
              </a:solidFill>
              <a:ea typeface="ヒラギノ角ゴ ProN W6" charset="0"/>
              <a:cs typeface="ヒラギノ角ゴ ProN W6" charset="0"/>
            </a:endParaRPr>
          </a:p>
        </p:txBody>
      </p:sp>
      <p:sp>
        <p:nvSpPr>
          <p:cNvPr id="6147" name="Rectangle 2"/>
          <p:cNvSpPr>
            <a:spLocks/>
          </p:cNvSpPr>
          <p:nvPr/>
        </p:nvSpPr>
        <p:spPr bwMode="auto">
          <a:xfrm>
            <a:off x="6553200" y="5003800"/>
            <a:ext cx="6311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ts val="1600"/>
              </a:lnSpc>
              <a:spcBef>
                <a:spcPts val="1100"/>
              </a:spcBef>
            </a:pPr>
            <a:r>
              <a:rPr lang="en-US" altLang="en-US" sz="2400">
                <a:solidFill>
                  <a:schemeClr val="tx1"/>
                </a:solidFill>
                <a:latin typeface="Comic Sans MS" charset="0"/>
                <a:ea typeface="Comic Sans MS" charset="0"/>
                <a:cs typeface="Comic Sans MS" charset="0"/>
                <a:sym typeface="Comic Sans MS" charset="0"/>
              </a:rPr>
              <a:t>The enzyme isomerase is normally "immobilised" when used, i.e., it is fixed to a transporter and is not transferred to the product or ingredient on which it is used.</a:t>
            </a:r>
          </a:p>
        </p:txBody>
      </p:sp>
      <p:pic>
        <p:nvPicPr>
          <p:cNvPr id="61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863" y="298450"/>
            <a:ext cx="2819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AutoShape 4"/>
          <p:cNvSpPr>
            <a:spLocks/>
          </p:cNvSpPr>
          <p:nvPr/>
        </p:nvSpPr>
        <p:spPr bwMode="auto">
          <a:xfrm>
            <a:off x="863600" y="2425700"/>
            <a:ext cx="8686800" cy="1943100"/>
          </a:xfrm>
          <a:prstGeom prst="roundRect">
            <a:avLst>
              <a:gd name="adj" fmla="val 9801"/>
            </a:avLst>
          </a:prstGeom>
          <a:solidFill>
            <a:srgbClr val="F6C7D9"/>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Isomerase enzyme is used to convert glucose syrup into fructose syrup. it does this by rearranging the atoms in the glucose molecules. </a:t>
            </a:r>
          </a:p>
        </p:txBody>
      </p:sp>
      <p:sp>
        <p:nvSpPr>
          <p:cNvPr id="6150" name="Rectangle 5"/>
          <p:cNvSpPr>
            <a:spLocks/>
          </p:cNvSpPr>
          <p:nvPr/>
        </p:nvSpPr>
        <p:spPr bwMode="auto">
          <a:xfrm>
            <a:off x="700088" y="5257800"/>
            <a:ext cx="52705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Glucose and fructose contain the same amount of energy however fructose is a sugar which is sweeter than glucose. </a:t>
            </a:r>
          </a:p>
          <a:p>
            <a:pPr algn="ctr" eaLnBrk="1" hangingPunct="1"/>
            <a:endParaRPr lang="en-US" altLang="en-US" sz="2400">
              <a:solidFill>
                <a:schemeClr val="tx1"/>
              </a:solidFill>
              <a:latin typeface="Comic Sans MS" charset="0"/>
              <a:ea typeface="Comic Sans MS" charset="0"/>
              <a:cs typeface="Comic Sans MS" charset="0"/>
              <a:sym typeface="Comic Sans MS" charset="0"/>
            </a:endParaRPr>
          </a:p>
          <a:p>
            <a:pPr algn="ctr" eaLnBrk="1" hangingPunct="1"/>
            <a:r>
              <a:rPr lang="en-US" altLang="en-US" sz="2400">
                <a:solidFill>
                  <a:schemeClr val="tx1"/>
                </a:solidFill>
                <a:latin typeface="Comic Sans MS" charset="0"/>
                <a:ea typeface="Comic Sans MS" charset="0"/>
                <a:cs typeface="Comic Sans MS" charset="0"/>
                <a:sym typeface="Comic Sans MS" charset="0"/>
              </a:rPr>
              <a:t>Using fructose in foods means that less is needed which is why it is used in slimming foods. Food tastes sweet but contains fewer calories!</a:t>
            </a:r>
          </a:p>
        </p:txBody>
      </p:sp>
      <p:pic>
        <p:nvPicPr>
          <p:cNvPr id="61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7124700"/>
            <a:ext cx="33147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extLst>
      <p:ext uri="{BB962C8B-B14F-4D97-AF65-F5344CB8AC3E}">
        <p14:creationId xmlns:p14="http://schemas.microsoft.com/office/powerpoint/2010/main" val="1243358972"/>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520700" y="-787400"/>
            <a:ext cx="10464800" cy="2578100"/>
          </a:xfrm>
        </p:spPr>
        <p:txBody>
          <a:bodyPr/>
          <a:lstStyle/>
          <a:p>
            <a:pPr eaLnBrk="1" hangingPunct="1"/>
            <a:r>
              <a:rPr lang="en-US" altLang="en-US" sz="9600" b="1" smtClean="0">
                <a:solidFill>
                  <a:srgbClr val="DD2067"/>
                </a:solidFill>
              </a:rPr>
              <a:t>Isomerase</a:t>
            </a:r>
            <a:endParaRPr lang="en-US" altLang="en-US" sz="9600" b="1" smtClean="0">
              <a:solidFill>
                <a:srgbClr val="DD2067"/>
              </a:solidFill>
              <a:ea typeface="ヒラギノ角ゴ ProN W6" charset="0"/>
              <a:cs typeface="ヒラギノ角ゴ ProN W6" charset="0"/>
            </a:endParaRPr>
          </a:p>
        </p:txBody>
      </p:sp>
      <p:sp>
        <p:nvSpPr>
          <p:cNvPr id="6147" name="Rectangle 2"/>
          <p:cNvSpPr>
            <a:spLocks/>
          </p:cNvSpPr>
          <p:nvPr/>
        </p:nvSpPr>
        <p:spPr bwMode="auto">
          <a:xfrm>
            <a:off x="6553200" y="5003800"/>
            <a:ext cx="6311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ts val="1600"/>
              </a:lnSpc>
              <a:spcBef>
                <a:spcPts val="1100"/>
              </a:spcBef>
            </a:pPr>
            <a:r>
              <a:rPr lang="en-US" altLang="en-US" sz="2400">
                <a:solidFill>
                  <a:schemeClr val="tx1"/>
                </a:solidFill>
                <a:latin typeface="Comic Sans MS" charset="0"/>
                <a:ea typeface="Comic Sans MS" charset="0"/>
                <a:cs typeface="Comic Sans MS" charset="0"/>
                <a:sym typeface="Comic Sans MS" charset="0"/>
              </a:rPr>
              <a:t>The enzyme isomerase is normally "immobilised" when used, i.e., it is fixed to a transporter and is not transferred to the product or ingredient on which it is used.</a:t>
            </a:r>
          </a:p>
        </p:txBody>
      </p:sp>
      <p:pic>
        <p:nvPicPr>
          <p:cNvPr id="61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863" y="298450"/>
            <a:ext cx="2819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AutoShape 4"/>
          <p:cNvSpPr>
            <a:spLocks/>
          </p:cNvSpPr>
          <p:nvPr/>
        </p:nvSpPr>
        <p:spPr bwMode="auto">
          <a:xfrm>
            <a:off x="863600" y="2425700"/>
            <a:ext cx="8686800" cy="1943100"/>
          </a:xfrm>
          <a:prstGeom prst="roundRect">
            <a:avLst>
              <a:gd name="adj" fmla="val 9801"/>
            </a:avLst>
          </a:prstGeom>
          <a:solidFill>
            <a:srgbClr val="F6C7D9"/>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Isomerase enzyme is used to convert glucose syrup into fructose syrup. it does this by rearranging the atoms in the glucose molecules. </a:t>
            </a:r>
          </a:p>
        </p:txBody>
      </p:sp>
      <p:sp>
        <p:nvSpPr>
          <p:cNvPr id="6150" name="Rectangle 5"/>
          <p:cNvSpPr>
            <a:spLocks/>
          </p:cNvSpPr>
          <p:nvPr/>
        </p:nvSpPr>
        <p:spPr bwMode="auto">
          <a:xfrm>
            <a:off x="700088" y="5257800"/>
            <a:ext cx="52705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Glucose and fructose contain the same amount of energy however fructose is a sugar which is sweeter than glucose. </a:t>
            </a:r>
          </a:p>
          <a:p>
            <a:pPr algn="ctr" eaLnBrk="1" hangingPunct="1"/>
            <a:endParaRPr lang="en-US" altLang="en-US" sz="2400">
              <a:solidFill>
                <a:schemeClr val="tx1"/>
              </a:solidFill>
              <a:latin typeface="Comic Sans MS" charset="0"/>
              <a:ea typeface="Comic Sans MS" charset="0"/>
              <a:cs typeface="Comic Sans MS" charset="0"/>
              <a:sym typeface="Comic Sans MS" charset="0"/>
            </a:endParaRPr>
          </a:p>
          <a:p>
            <a:pPr algn="ctr" eaLnBrk="1" hangingPunct="1"/>
            <a:r>
              <a:rPr lang="en-US" altLang="en-US" sz="2400">
                <a:solidFill>
                  <a:schemeClr val="tx1"/>
                </a:solidFill>
                <a:latin typeface="Comic Sans MS" charset="0"/>
                <a:ea typeface="Comic Sans MS" charset="0"/>
                <a:cs typeface="Comic Sans MS" charset="0"/>
                <a:sym typeface="Comic Sans MS" charset="0"/>
              </a:rPr>
              <a:t>Using fructose in foods means that less is needed which is why it is used in slimming foods. Food tastes sweet but contains fewer calories!</a:t>
            </a:r>
          </a:p>
        </p:txBody>
      </p:sp>
      <p:pic>
        <p:nvPicPr>
          <p:cNvPr id="61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7124700"/>
            <a:ext cx="33147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extLst>
      <p:ext uri="{BB962C8B-B14F-4D97-AF65-F5344CB8AC3E}">
        <p14:creationId xmlns:p14="http://schemas.microsoft.com/office/powerpoint/2010/main" val="520160791"/>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23900" y="-774700"/>
            <a:ext cx="5816600" cy="2603500"/>
          </a:xfrm>
        </p:spPr>
        <p:txBody>
          <a:bodyPr/>
          <a:lstStyle/>
          <a:p>
            <a:pPr eaLnBrk="1" hangingPunct="1"/>
            <a:r>
              <a:rPr lang="en-US" altLang="en-US" sz="9600" b="1" smtClean="0">
                <a:solidFill>
                  <a:srgbClr val="66008D"/>
                </a:solidFill>
              </a:rPr>
              <a:t>Protease</a:t>
            </a:r>
            <a:endParaRPr lang="en-US" altLang="en-US" sz="9600" b="1" smtClean="0">
              <a:solidFill>
                <a:srgbClr val="66008D"/>
              </a:solidFill>
              <a:ea typeface="ヒラギノ角ゴ ProN W6" charset="0"/>
              <a:cs typeface="ヒラギノ角ゴ ProN W6" charset="0"/>
            </a:endParaRPr>
          </a:p>
        </p:txBody>
      </p:sp>
      <p:sp>
        <p:nvSpPr>
          <p:cNvPr id="2051" name="Rectangle 2"/>
          <p:cNvSpPr>
            <a:spLocks/>
          </p:cNvSpPr>
          <p:nvPr/>
        </p:nvSpPr>
        <p:spPr bwMode="auto">
          <a:xfrm>
            <a:off x="7061200" y="889000"/>
            <a:ext cx="3263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Proteases break down proteins.</a:t>
            </a:r>
          </a:p>
          <a:p>
            <a:pPr algn="ctr" eaLnBrk="1" hangingPunct="1"/>
            <a:r>
              <a:rPr lang="en-US" altLang="en-US" sz="2400">
                <a:solidFill>
                  <a:schemeClr val="tx1"/>
                </a:solidFill>
                <a:latin typeface="Comic Sans MS" charset="0"/>
                <a:ea typeface="Comic Sans MS" charset="0"/>
                <a:cs typeface="Comic Sans MS" charset="0"/>
                <a:sym typeface="Comic Sans MS" charset="0"/>
              </a:rPr>
              <a:t> </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20650"/>
            <a:ext cx="24765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5805">
            <a:off x="11058525" y="5994400"/>
            <a:ext cx="1387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054" name="Rectangle 5"/>
          <p:cNvSpPr>
            <a:spLocks/>
          </p:cNvSpPr>
          <p:nvPr/>
        </p:nvSpPr>
        <p:spPr bwMode="auto">
          <a:xfrm>
            <a:off x="554038" y="2349500"/>
            <a:ext cx="10668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u="sng">
                <a:solidFill>
                  <a:schemeClr val="tx1"/>
                </a:solidFill>
                <a:latin typeface="Comic Sans MS Bold" charset="0"/>
                <a:ea typeface="Comic Sans MS Bold" charset="0"/>
                <a:cs typeface="Comic Sans MS Bold" charset="0"/>
                <a:sym typeface="Comic Sans MS Bold" charset="0"/>
              </a:rPr>
              <a:t>Baby food:</a:t>
            </a:r>
          </a:p>
          <a:p>
            <a:pPr eaLnBrk="1" hangingPunct="1"/>
            <a:r>
              <a:rPr lang="en-US" altLang="en-US" sz="2000">
                <a:solidFill>
                  <a:schemeClr val="tx1"/>
                </a:solidFill>
                <a:latin typeface="Comic Sans MS" charset="0"/>
                <a:ea typeface="Comic Sans MS" charset="0"/>
                <a:cs typeface="Comic Sans MS" charset="0"/>
                <a:sym typeface="Comic Sans MS" charset="0"/>
              </a:rPr>
              <a:t>As babies can’t digest solid food, using protease enzymes makes it easier for a baby’s digestive system to cope with it.</a:t>
            </a:r>
          </a:p>
          <a:p>
            <a:pPr eaLnBrk="1" hangingPunct="1"/>
            <a:r>
              <a:rPr lang="en-US" altLang="en-US" sz="2000">
                <a:solidFill>
                  <a:schemeClr val="tx1"/>
                </a:solidFill>
                <a:latin typeface="Comic Sans MS" charset="0"/>
                <a:ea typeface="Comic Sans MS" charset="0"/>
                <a:cs typeface="Comic Sans MS" charset="0"/>
                <a:sym typeface="Comic Sans MS" charset="0"/>
              </a:rPr>
              <a:t> Proteases are used to produce baby food from cow’s milk. The proteases break down milk proteins into amino acids, diminishing the risk of babies developing milk allergies.</a:t>
            </a:r>
          </a:p>
        </p:txBody>
      </p:sp>
      <p:sp>
        <p:nvSpPr>
          <p:cNvPr id="2055" name="AutoShape 6"/>
          <p:cNvSpPr>
            <a:spLocks/>
          </p:cNvSpPr>
          <p:nvPr/>
        </p:nvSpPr>
        <p:spPr bwMode="auto">
          <a:xfrm>
            <a:off x="647700" y="5829300"/>
            <a:ext cx="10007600" cy="3441700"/>
          </a:xfrm>
          <a:prstGeom prst="roundRect">
            <a:avLst>
              <a:gd name="adj" fmla="val 5532"/>
            </a:avLst>
          </a:prstGeom>
          <a:solidFill>
            <a:schemeClr val="accent1"/>
          </a:solidFill>
          <a:ln w="25400">
            <a:solidFill>
              <a:schemeClr val="tx1"/>
            </a:solidFill>
            <a:round/>
            <a:headEnd/>
            <a:tailEnd/>
          </a:ln>
        </p:spPr>
        <p:txBody>
          <a:bodyPr lIns="0" tIns="0" rIns="0" bIns="0" anchor="ctr"/>
          <a:lstStyle>
            <a:lvl1pPr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1800" u="sng">
                <a:solidFill>
                  <a:schemeClr val="tx1"/>
                </a:solidFill>
                <a:latin typeface="Comic Sans MS Bold" charset="0"/>
                <a:ea typeface="Comic Sans MS Bold" charset="0"/>
                <a:cs typeface="Comic Sans MS Bold" charset="0"/>
                <a:sym typeface="Comic Sans MS Bold" charset="0"/>
              </a:rPr>
              <a:t>What else?</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Animals produce digestive enzymes that break down proteins, such as trypsin and pepsin.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Some plants, such as pineapple, have a high protease content. The main enzyme of pineapple is called papain.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Many foodstuffs (meat, cheese, fish) also contain proteases or activate them during the process of maturing. The "hanging" of meat activates digestive enzymes that tenderise the meat.</a:t>
            </a:r>
          </a:p>
        </p:txBody>
      </p:sp>
      <p:sp>
        <p:nvSpPr>
          <p:cNvPr id="2056" name="Rectangle 7"/>
          <p:cNvSpPr>
            <a:spLocks/>
          </p:cNvSpPr>
          <p:nvPr/>
        </p:nvSpPr>
        <p:spPr bwMode="auto">
          <a:xfrm>
            <a:off x="633413" y="4483100"/>
            <a:ext cx="1027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2000">
                <a:solidFill>
                  <a:schemeClr val="tx1"/>
                </a:solidFill>
                <a:latin typeface="Comic Sans MS" charset="0"/>
                <a:ea typeface="Comic Sans MS" charset="0"/>
                <a:cs typeface="Comic Sans MS" charset="0"/>
                <a:sym typeface="Comic Sans MS" charset="0"/>
              </a:rPr>
              <a:t>Particular proteases are also used for the production of </a:t>
            </a:r>
            <a:r>
              <a:rPr lang="en-US" altLang="en-US" sz="2000">
                <a:solidFill>
                  <a:schemeClr val="tx1"/>
                </a:solidFill>
                <a:latin typeface="Comic Sans MS" charset="0"/>
                <a:ea typeface="Comic Sans MS" charset="0"/>
                <a:cs typeface="Comic Sans MS" charset="0"/>
                <a:sym typeface="Comic Sans MS" charset="0"/>
                <a:hlinkClick r:id="rId4"/>
              </a:rPr>
              <a:t>hypoallergenic food</a:t>
            </a:r>
            <a:r>
              <a:rPr lang="en-US" altLang="en-US" sz="2000">
                <a:solidFill>
                  <a:schemeClr val="tx1"/>
                </a:solidFill>
                <a:latin typeface="Comic Sans MS" charset="0"/>
                <a:ea typeface="Comic Sans MS" charset="0"/>
                <a:cs typeface="Comic Sans MS" charset="0"/>
                <a:sym typeface="Comic Sans MS" charset="0"/>
              </a:rPr>
              <a:t> . These proteases break down specific allergenic proteins</a:t>
            </a:r>
            <a:r>
              <a:rPr lang="en-US" altLang="en-US" sz="2000">
                <a:solidFill>
                  <a:schemeClr val="tx1"/>
                </a:solidFill>
                <a:latin typeface="Comic Sans MS" charset="0"/>
                <a:ea typeface="Comic Sans MS" charset="0"/>
                <a:cs typeface="Comic Sans MS" charset="0"/>
                <a:sym typeface="Comic Sans MS" charset="0"/>
                <a:hlinkClick r:id="rId5"/>
              </a:rPr>
              <a:t> that can </a:t>
            </a:r>
            <a:r>
              <a:rPr lang="en-US" altLang="en-US" sz="2000">
                <a:solidFill>
                  <a:schemeClr val="tx1"/>
                </a:solidFill>
                <a:latin typeface="Comic Sans MS" charset="0"/>
                <a:ea typeface="Comic Sans MS" charset="0"/>
                <a:cs typeface="Comic Sans MS" charset="0"/>
                <a:sym typeface="Comic Sans MS" charset="0"/>
              </a:rPr>
              <a:t>cause allergic reactions. </a:t>
            </a:r>
          </a:p>
        </p:txBody>
      </p:sp>
    </p:spTree>
    <p:extLst>
      <p:ext uri="{BB962C8B-B14F-4D97-AF65-F5344CB8AC3E}">
        <p14:creationId xmlns:p14="http://schemas.microsoft.com/office/powerpoint/2010/main" val="194079454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23900" y="-774700"/>
            <a:ext cx="5816600" cy="2603500"/>
          </a:xfrm>
        </p:spPr>
        <p:txBody>
          <a:bodyPr/>
          <a:lstStyle/>
          <a:p>
            <a:pPr eaLnBrk="1" hangingPunct="1"/>
            <a:r>
              <a:rPr lang="en-US" altLang="en-US" sz="9600" b="1" smtClean="0">
                <a:solidFill>
                  <a:srgbClr val="66008D"/>
                </a:solidFill>
              </a:rPr>
              <a:t>Protease</a:t>
            </a:r>
            <a:endParaRPr lang="en-US" altLang="en-US" sz="9600" b="1" smtClean="0">
              <a:solidFill>
                <a:srgbClr val="66008D"/>
              </a:solidFill>
              <a:ea typeface="ヒラギノ角ゴ ProN W6" charset="0"/>
              <a:cs typeface="ヒラギノ角ゴ ProN W6" charset="0"/>
            </a:endParaRPr>
          </a:p>
        </p:txBody>
      </p:sp>
      <p:sp>
        <p:nvSpPr>
          <p:cNvPr id="2051" name="Rectangle 2"/>
          <p:cNvSpPr>
            <a:spLocks/>
          </p:cNvSpPr>
          <p:nvPr/>
        </p:nvSpPr>
        <p:spPr bwMode="auto">
          <a:xfrm>
            <a:off x="7061200" y="889000"/>
            <a:ext cx="3263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Proteases break down proteins.</a:t>
            </a:r>
          </a:p>
          <a:p>
            <a:pPr algn="ctr" eaLnBrk="1" hangingPunct="1"/>
            <a:r>
              <a:rPr lang="en-US" altLang="en-US" sz="2400">
                <a:solidFill>
                  <a:schemeClr val="tx1"/>
                </a:solidFill>
                <a:latin typeface="Comic Sans MS" charset="0"/>
                <a:ea typeface="Comic Sans MS" charset="0"/>
                <a:cs typeface="Comic Sans MS" charset="0"/>
                <a:sym typeface="Comic Sans MS" charset="0"/>
              </a:rPr>
              <a:t> </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20650"/>
            <a:ext cx="24765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5805">
            <a:off x="11058525" y="5994400"/>
            <a:ext cx="1387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054" name="Rectangle 5"/>
          <p:cNvSpPr>
            <a:spLocks/>
          </p:cNvSpPr>
          <p:nvPr/>
        </p:nvSpPr>
        <p:spPr bwMode="auto">
          <a:xfrm>
            <a:off x="554038" y="2349500"/>
            <a:ext cx="10668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u="sng">
                <a:solidFill>
                  <a:schemeClr val="tx1"/>
                </a:solidFill>
                <a:latin typeface="Comic Sans MS Bold" charset="0"/>
                <a:ea typeface="Comic Sans MS Bold" charset="0"/>
                <a:cs typeface="Comic Sans MS Bold" charset="0"/>
                <a:sym typeface="Comic Sans MS Bold" charset="0"/>
              </a:rPr>
              <a:t>Baby food:</a:t>
            </a:r>
          </a:p>
          <a:p>
            <a:pPr eaLnBrk="1" hangingPunct="1"/>
            <a:r>
              <a:rPr lang="en-US" altLang="en-US" sz="2000">
                <a:solidFill>
                  <a:schemeClr val="tx1"/>
                </a:solidFill>
                <a:latin typeface="Comic Sans MS" charset="0"/>
                <a:ea typeface="Comic Sans MS" charset="0"/>
                <a:cs typeface="Comic Sans MS" charset="0"/>
                <a:sym typeface="Comic Sans MS" charset="0"/>
              </a:rPr>
              <a:t>As babies can’t digest solid food, using protease enzymes makes it easier for a baby’s digestive system to cope with it.</a:t>
            </a:r>
          </a:p>
          <a:p>
            <a:pPr eaLnBrk="1" hangingPunct="1"/>
            <a:r>
              <a:rPr lang="en-US" altLang="en-US" sz="2000">
                <a:solidFill>
                  <a:schemeClr val="tx1"/>
                </a:solidFill>
                <a:latin typeface="Comic Sans MS" charset="0"/>
                <a:ea typeface="Comic Sans MS" charset="0"/>
                <a:cs typeface="Comic Sans MS" charset="0"/>
                <a:sym typeface="Comic Sans MS" charset="0"/>
              </a:rPr>
              <a:t> Proteases are used to produce baby food from cow’s milk. The proteases break down milk proteins into amino acids, diminishing the risk of babies developing milk allergies.</a:t>
            </a:r>
          </a:p>
        </p:txBody>
      </p:sp>
      <p:sp>
        <p:nvSpPr>
          <p:cNvPr id="2055" name="AutoShape 6"/>
          <p:cNvSpPr>
            <a:spLocks/>
          </p:cNvSpPr>
          <p:nvPr/>
        </p:nvSpPr>
        <p:spPr bwMode="auto">
          <a:xfrm>
            <a:off x="647700" y="5829300"/>
            <a:ext cx="10007600" cy="3441700"/>
          </a:xfrm>
          <a:prstGeom prst="roundRect">
            <a:avLst>
              <a:gd name="adj" fmla="val 5532"/>
            </a:avLst>
          </a:prstGeom>
          <a:solidFill>
            <a:schemeClr val="accent1"/>
          </a:solidFill>
          <a:ln w="25400">
            <a:solidFill>
              <a:schemeClr val="tx1"/>
            </a:solidFill>
            <a:round/>
            <a:headEnd/>
            <a:tailEnd/>
          </a:ln>
        </p:spPr>
        <p:txBody>
          <a:bodyPr lIns="0" tIns="0" rIns="0" bIns="0" anchor="ctr"/>
          <a:lstStyle>
            <a:lvl1pPr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1800" u="sng">
                <a:solidFill>
                  <a:schemeClr val="tx1"/>
                </a:solidFill>
                <a:latin typeface="Comic Sans MS Bold" charset="0"/>
                <a:ea typeface="Comic Sans MS Bold" charset="0"/>
                <a:cs typeface="Comic Sans MS Bold" charset="0"/>
                <a:sym typeface="Comic Sans MS Bold" charset="0"/>
              </a:rPr>
              <a:t>What else?</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Animals produce digestive enzymes that break down proteins, such as trypsin and pepsin.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Some plants, such as pineapple, have a high protease content. The main enzyme of pineapple is called papain.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Many foodstuffs (meat, cheese, fish) also contain proteases or activate them during the process of maturing. The "hanging" of meat activates digestive enzymes that tenderise the meat.</a:t>
            </a:r>
          </a:p>
        </p:txBody>
      </p:sp>
      <p:sp>
        <p:nvSpPr>
          <p:cNvPr id="2056" name="Rectangle 7"/>
          <p:cNvSpPr>
            <a:spLocks/>
          </p:cNvSpPr>
          <p:nvPr/>
        </p:nvSpPr>
        <p:spPr bwMode="auto">
          <a:xfrm>
            <a:off x="633413" y="4483100"/>
            <a:ext cx="1027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2000">
                <a:solidFill>
                  <a:schemeClr val="tx1"/>
                </a:solidFill>
                <a:latin typeface="Comic Sans MS" charset="0"/>
                <a:ea typeface="Comic Sans MS" charset="0"/>
                <a:cs typeface="Comic Sans MS" charset="0"/>
                <a:sym typeface="Comic Sans MS" charset="0"/>
              </a:rPr>
              <a:t>Particular proteases are also used for the production of </a:t>
            </a:r>
            <a:r>
              <a:rPr lang="en-US" altLang="en-US" sz="2000">
                <a:solidFill>
                  <a:schemeClr val="tx1"/>
                </a:solidFill>
                <a:latin typeface="Comic Sans MS" charset="0"/>
                <a:ea typeface="Comic Sans MS" charset="0"/>
                <a:cs typeface="Comic Sans MS" charset="0"/>
                <a:sym typeface="Comic Sans MS" charset="0"/>
                <a:hlinkClick r:id="rId4"/>
              </a:rPr>
              <a:t>hypoallergenic food</a:t>
            </a:r>
            <a:r>
              <a:rPr lang="en-US" altLang="en-US" sz="2000">
                <a:solidFill>
                  <a:schemeClr val="tx1"/>
                </a:solidFill>
                <a:latin typeface="Comic Sans MS" charset="0"/>
                <a:ea typeface="Comic Sans MS" charset="0"/>
                <a:cs typeface="Comic Sans MS" charset="0"/>
                <a:sym typeface="Comic Sans MS" charset="0"/>
              </a:rPr>
              <a:t> . These proteases break down specific allergenic proteins</a:t>
            </a:r>
            <a:r>
              <a:rPr lang="en-US" altLang="en-US" sz="2000">
                <a:solidFill>
                  <a:schemeClr val="tx1"/>
                </a:solidFill>
                <a:latin typeface="Comic Sans MS" charset="0"/>
                <a:ea typeface="Comic Sans MS" charset="0"/>
                <a:cs typeface="Comic Sans MS" charset="0"/>
                <a:sym typeface="Comic Sans MS" charset="0"/>
                <a:hlinkClick r:id="rId5"/>
              </a:rPr>
              <a:t> that can </a:t>
            </a:r>
            <a:r>
              <a:rPr lang="en-US" altLang="en-US" sz="2000">
                <a:solidFill>
                  <a:schemeClr val="tx1"/>
                </a:solidFill>
                <a:latin typeface="Comic Sans MS" charset="0"/>
                <a:ea typeface="Comic Sans MS" charset="0"/>
                <a:cs typeface="Comic Sans MS" charset="0"/>
                <a:sym typeface="Comic Sans MS" charset="0"/>
              </a:rPr>
              <a:t>cause allergic reactions. </a:t>
            </a:r>
          </a:p>
        </p:txBody>
      </p:sp>
    </p:spTree>
    <p:extLst>
      <p:ext uri="{BB962C8B-B14F-4D97-AF65-F5344CB8AC3E}">
        <p14:creationId xmlns:p14="http://schemas.microsoft.com/office/powerpoint/2010/main" val="2058499651"/>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23900" y="-774700"/>
            <a:ext cx="5816600" cy="2603500"/>
          </a:xfrm>
        </p:spPr>
        <p:txBody>
          <a:bodyPr/>
          <a:lstStyle/>
          <a:p>
            <a:pPr eaLnBrk="1" hangingPunct="1"/>
            <a:r>
              <a:rPr lang="en-US" altLang="en-US" sz="9600" b="1" smtClean="0">
                <a:solidFill>
                  <a:srgbClr val="66008D"/>
                </a:solidFill>
              </a:rPr>
              <a:t>Protease</a:t>
            </a:r>
            <a:endParaRPr lang="en-US" altLang="en-US" sz="9600" b="1" smtClean="0">
              <a:solidFill>
                <a:srgbClr val="66008D"/>
              </a:solidFill>
              <a:ea typeface="ヒラギノ角ゴ ProN W6" charset="0"/>
              <a:cs typeface="ヒラギノ角ゴ ProN W6" charset="0"/>
            </a:endParaRPr>
          </a:p>
        </p:txBody>
      </p:sp>
      <p:sp>
        <p:nvSpPr>
          <p:cNvPr id="2051" name="Rectangle 2"/>
          <p:cNvSpPr>
            <a:spLocks/>
          </p:cNvSpPr>
          <p:nvPr/>
        </p:nvSpPr>
        <p:spPr bwMode="auto">
          <a:xfrm>
            <a:off x="7061200" y="889000"/>
            <a:ext cx="3263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Proteases break down proteins.</a:t>
            </a:r>
          </a:p>
          <a:p>
            <a:pPr algn="ctr" eaLnBrk="1" hangingPunct="1"/>
            <a:r>
              <a:rPr lang="en-US" altLang="en-US" sz="2400">
                <a:solidFill>
                  <a:schemeClr val="tx1"/>
                </a:solidFill>
                <a:latin typeface="Comic Sans MS" charset="0"/>
                <a:ea typeface="Comic Sans MS" charset="0"/>
                <a:cs typeface="Comic Sans MS" charset="0"/>
                <a:sym typeface="Comic Sans MS" charset="0"/>
              </a:rPr>
              <a:t> </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20650"/>
            <a:ext cx="24765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5805">
            <a:off x="11058525" y="5994400"/>
            <a:ext cx="13874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054" name="Rectangle 5"/>
          <p:cNvSpPr>
            <a:spLocks/>
          </p:cNvSpPr>
          <p:nvPr/>
        </p:nvSpPr>
        <p:spPr bwMode="auto">
          <a:xfrm>
            <a:off x="554038" y="2349500"/>
            <a:ext cx="10668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355600" algn="l"/>
                <a:tab pos="711200" algn="l"/>
                <a:tab pos="1066800" algn="l"/>
                <a:tab pos="14224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u="sng">
                <a:solidFill>
                  <a:schemeClr val="tx1"/>
                </a:solidFill>
                <a:latin typeface="Comic Sans MS Bold" charset="0"/>
                <a:ea typeface="Comic Sans MS Bold" charset="0"/>
                <a:cs typeface="Comic Sans MS Bold" charset="0"/>
                <a:sym typeface="Comic Sans MS Bold" charset="0"/>
              </a:rPr>
              <a:t>Baby food:</a:t>
            </a:r>
          </a:p>
          <a:p>
            <a:pPr eaLnBrk="1" hangingPunct="1"/>
            <a:r>
              <a:rPr lang="en-US" altLang="en-US" sz="2000">
                <a:solidFill>
                  <a:schemeClr val="tx1"/>
                </a:solidFill>
                <a:latin typeface="Comic Sans MS" charset="0"/>
                <a:ea typeface="Comic Sans MS" charset="0"/>
                <a:cs typeface="Comic Sans MS" charset="0"/>
                <a:sym typeface="Comic Sans MS" charset="0"/>
              </a:rPr>
              <a:t>As babies can’t digest solid food, using protease enzymes makes it easier for a baby’s digestive system to cope with it.</a:t>
            </a:r>
          </a:p>
          <a:p>
            <a:pPr eaLnBrk="1" hangingPunct="1"/>
            <a:r>
              <a:rPr lang="en-US" altLang="en-US" sz="2000">
                <a:solidFill>
                  <a:schemeClr val="tx1"/>
                </a:solidFill>
                <a:latin typeface="Comic Sans MS" charset="0"/>
                <a:ea typeface="Comic Sans MS" charset="0"/>
                <a:cs typeface="Comic Sans MS" charset="0"/>
                <a:sym typeface="Comic Sans MS" charset="0"/>
              </a:rPr>
              <a:t> Proteases are used to produce baby food from cow’s milk. The proteases break down milk proteins into amino acids, diminishing the risk of babies developing milk allergies.</a:t>
            </a:r>
          </a:p>
        </p:txBody>
      </p:sp>
      <p:sp>
        <p:nvSpPr>
          <p:cNvPr id="2055" name="AutoShape 6"/>
          <p:cNvSpPr>
            <a:spLocks/>
          </p:cNvSpPr>
          <p:nvPr/>
        </p:nvSpPr>
        <p:spPr bwMode="auto">
          <a:xfrm>
            <a:off x="647700" y="5829300"/>
            <a:ext cx="10007600" cy="3441700"/>
          </a:xfrm>
          <a:prstGeom prst="roundRect">
            <a:avLst>
              <a:gd name="adj" fmla="val 5532"/>
            </a:avLst>
          </a:prstGeom>
          <a:solidFill>
            <a:schemeClr val="accent1"/>
          </a:solidFill>
          <a:ln w="25400">
            <a:solidFill>
              <a:schemeClr val="tx1"/>
            </a:solidFill>
            <a:round/>
            <a:headEnd/>
            <a:tailEnd/>
          </a:ln>
        </p:spPr>
        <p:txBody>
          <a:bodyPr lIns="0" tIns="0" rIns="0" bIns="0" anchor="ctr"/>
          <a:lstStyle>
            <a:lvl1pPr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1800" u="sng">
                <a:solidFill>
                  <a:schemeClr val="tx1"/>
                </a:solidFill>
                <a:latin typeface="Comic Sans MS Bold" charset="0"/>
                <a:ea typeface="Comic Sans MS Bold" charset="0"/>
                <a:cs typeface="Comic Sans MS Bold" charset="0"/>
                <a:sym typeface="Comic Sans MS Bold" charset="0"/>
              </a:rPr>
              <a:t>What else?</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Animals produce digestive enzymes that break down proteins, such as trypsin and pepsin.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Some plants, such as pineapple, have a high protease content. The main enzyme of pineapple is called papain.</a:t>
            </a:r>
          </a:p>
          <a:p>
            <a:pPr eaLnBrk="1" hangingPunct="1">
              <a:lnSpc>
                <a:spcPts val="1600"/>
              </a:lnSpc>
              <a:spcBef>
                <a:spcPts val="1100"/>
              </a:spcBef>
              <a:buClr>
                <a:srgbClr val="000000"/>
              </a:buClr>
              <a:buSzPct val="100000"/>
              <a:buFont typeface="Comic Sans MS" charset="0"/>
              <a:buChar char="•"/>
            </a:pPr>
            <a:r>
              <a:rPr lang="en-US" altLang="en-US" sz="1800">
                <a:solidFill>
                  <a:schemeClr val="tx1"/>
                </a:solidFill>
                <a:latin typeface="Comic Sans MS" charset="0"/>
                <a:ea typeface="Comic Sans MS" charset="0"/>
                <a:cs typeface="Comic Sans MS" charset="0"/>
                <a:sym typeface="Comic Sans MS" charset="0"/>
              </a:rPr>
              <a:t>Many foodstuffs (meat, cheese, fish) also contain proteases or activate them during the process of maturing. The "hanging" of meat activates digestive enzymes that tenderise the meat.</a:t>
            </a:r>
          </a:p>
        </p:txBody>
      </p:sp>
      <p:sp>
        <p:nvSpPr>
          <p:cNvPr id="2056" name="Rectangle 7"/>
          <p:cNvSpPr>
            <a:spLocks/>
          </p:cNvSpPr>
          <p:nvPr/>
        </p:nvSpPr>
        <p:spPr bwMode="auto">
          <a:xfrm>
            <a:off x="633413" y="4483100"/>
            <a:ext cx="1027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600"/>
              </a:lnSpc>
              <a:spcBef>
                <a:spcPts val="1100"/>
              </a:spcBef>
            </a:pPr>
            <a:r>
              <a:rPr lang="en-US" altLang="en-US" sz="2000">
                <a:solidFill>
                  <a:schemeClr val="tx1"/>
                </a:solidFill>
                <a:latin typeface="Comic Sans MS" charset="0"/>
                <a:ea typeface="Comic Sans MS" charset="0"/>
                <a:cs typeface="Comic Sans MS" charset="0"/>
                <a:sym typeface="Comic Sans MS" charset="0"/>
              </a:rPr>
              <a:t>Particular proteases are also used for the production of </a:t>
            </a:r>
            <a:r>
              <a:rPr lang="en-US" altLang="en-US" sz="2000">
                <a:solidFill>
                  <a:schemeClr val="tx1"/>
                </a:solidFill>
                <a:latin typeface="Comic Sans MS" charset="0"/>
                <a:ea typeface="Comic Sans MS" charset="0"/>
                <a:cs typeface="Comic Sans MS" charset="0"/>
                <a:sym typeface="Comic Sans MS" charset="0"/>
                <a:hlinkClick r:id="rId4"/>
              </a:rPr>
              <a:t>hypoallergenic food</a:t>
            </a:r>
            <a:r>
              <a:rPr lang="en-US" altLang="en-US" sz="2000">
                <a:solidFill>
                  <a:schemeClr val="tx1"/>
                </a:solidFill>
                <a:latin typeface="Comic Sans MS" charset="0"/>
                <a:ea typeface="Comic Sans MS" charset="0"/>
                <a:cs typeface="Comic Sans MS" charset="0"/>
                <a:sym typeface="Comic Sans MS" charset="0"/>
              </a:rPr>
              <a:t> . These proteases break down specific allergenic proteins</a:t>
            </a:r>
            <a:r>
              <a:rPr lang="en-US" altLang="en-US" sz="2000">
                <a:solidFill>
                  <a:schemeClr val="tx1"/>
                </a:solidFill>
                <a:latin typeface="Comic Sans MS" charset="0"/>
                <a:ea typeface="Comic Sans MS" charset="0"/>
                <a:cs typeface="Comic Sans MS" charset="0"/>
                <a:sym typeface="Comic Sans MS" charset="0"/>
                <a:hlinkClick r:id="rId5"/>
              </a:rPr>
              <a:t> that can </a:t>
            </a:r>
            <a:r>
              <a:rPr lang="en-US" altLang="en-US" sz="2000">
                <a:solidFill>
                  <a:schemeClr val="tx1"/>
                </a:solidFill>
                <a:latin typeface="Comic Sans MS" charset="0"/>
                <a:ea typeface="Comic Sans MS" charset="0"/>
                <a:cs typeface="Comic Sans MS" charset="0"/>
                <a:sym typeface="Comic Sans MS" charset="0"/>
              </a:rPr>
              <a:t>cause allergic reactions. </a:t>
            </a:r>
          </a:p>
        </p:txBody>
      </p:sp>
    </p:spTree>
    <p:extLst>
      <p:ext uri="{BB962C8B-B14F-4D97-AF65-F5344CB8AC3E}">
        <p14:creationId xmlns:p14="http://schemas.microsoft.com/office/powerpoint/2010/main" val="142283832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4800" y="-876300"/>
            <a:ext cx="9359900" cy="3797300"/>
          </a:xfrm>
        </p:spPr>
        <p:txBody>
          <a:bodyPr/>
          <a:lstStyle/>
          <a:p>
            <a:pPr eaLnBrk="1" hangingPunct="1"/>
            <a:r>
              <a:rPr lang="en-US" altLang="en-US" sz="9600" b="1" smtClean="0">
                <a:solidFill>
                  <a:srgbClr val="CE3B00"/>
                </a:solidFill>
              </a:rPr>
              <a:t>Carbohydrase: </a:t>
            </a:r>
            <a:r>
              <a:rPr lang="en-US" altLang="en-US" sz="9600" b="1" smtClean="0">
                <a:solidFill>
                  <a:srgbClr val="003DCC"/>
                </a:solidFill>
              </a:rPr>
              <a:t>Lactase</a:t>
            </a:r>
            <a:endParaRPr lang="en-US" altLang="en-US" sz="9600" b="1" smtClean="0">
              <a:solidFill>
                <a:srgbClr val="003DCC"/>
              </a:solidFill>
              <a:ea typeface="ヒラギノ角ゴ ProN W6" charset="0"/>
              <a:cs typeface="ヒラギノ角ゴ ProN W6" charset="0"/>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400" y="6781800"/>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6" name="Rectangle 3"/>
          <p:cNvSpPr>
            <a:spLocks/>
          </p:cNvSpPr>
          <p:nvPr/>
        </p:nvSpPr>
        <p:spPr bwMode="auto">
          <a:xfrm>
            <a:off x="279400" y="4699000"/>
            <a:ext cx="1268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Lactase is a carbohydrase enzyme which helps to break down lactose (a sugar found in milk) into simple sugars.</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Lactase is secreted in the intestine to break down the lactose in milk into sugars which can be absorbed. If the enzyme isn’t present, the lactose cannot be converted into sugars such as glucose.</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A lack of this enzyme causes lactose intolerance. The lactose can’t be broken down and acts as a great food source for gut bacteria.</a:t>
            </a:r>
          </a:p>
          <a:p>
            <a:pPr eaLnBrk="1" hangingPunct="1"/>
            <a:endParaRPr lang="en-US" altLang="en-US" sz="1800">
              <a:solidFill>
                <a:schemeClr val="tx1"/>
              </a:solidFill>
              <a:latin typeface="Comic Sans MS" charset="0"/>
              <a:ea typeface="Comic Sans MS" charset="0"/>
              <a:cs typeface="Comic Sans MS" charset="0"/>
              <a:sym typeface="Comic Sans MS" charset="0"/>
            </a:endParaRPr>
          </a:p>
        </p:txBody>
      </p:sp>
      <p:sp>
        <p:nvSpPr>
          <p:cNvPr id="3077" name="AutoShape 4"/>
          <p:cNvSpPr>
            <a:spLocks/>
          </p:cNvSpPr>
          <p:nvPr/>
        </p:nvSpPr>
        <p:spPr bwMode="auto">
          <a:xfrm>
            <a:off x="444500" y="3073400"/>
            <a:ext cx="9855200" cy="1270000"/>
          </a:xfrm>
          <a:prstGeom prst="roundRect">
            <a:avLst>
              <a:gd name="adj" fmla="val 15000"/>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ea typeface="Gill Sans" charset="0"/>
                <a:cs typeface="Gill Sans" charset="0"/>
              </a:rPr>
              <a:t>Carbohydrases are a group of enzymes which digest carbohydrates into the simpler sugars they are made from.</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0" y="304800"/>
            <a:ext cx="16208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9" name="AutoShape 6"/>
          <p:cNvSpPr>
            <a:spLocks/>
          </p:cNvSpPr>
          <p:nvPr/>
        </p:nvSpPr>
        <p:spPr bwMode="auto">
          <a:xfrm>
            <a:off x="2997200" y="7048500"/>
            <a:ext cx="7607300" cy="2006600"/>
          </a:xfrm>
          <a:prstGeom prst="wedgeEllipseCallout">
            <a:avLst>
              <a:gd name="adj1" fmla="val 51505"/>
              <a:gd name="adj2" fmla="val 25949"/>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The amount of lactase mammals produce tends to decrease with maturity however humans have evolved </a:t>
            </a:r>
          </a:p>
          <a:p>
            <a:pPr algn="ctr" eaLnBrk="1" hangingPunct="1"/>
            <a:r>
              <a:rPr lang="en-US" altLang="en-US" sz="1800">
                <a:solidFill>
                  <a:schemeClr val="tx1"/>
                </a:solidFill>
                <a:latin typeface="Comic Sans MS" charset="0"/>
                <a:ea typeface="Comic Sans MS" charset="0"/>
                <a:cs typeface="Comic Sans MS" charset="0"/>
                <a:sym typeface="Comic Sans MS" charset="0"/>
              </a:rPr>
              <a:t>to keep producing the enzyme into adulthood due to the amount of milk consumed.</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4800" y="-876300"/>
            <a:ext cx="9359900" cy="3797300"/>
          </a:xfrm>
        </p:spPr>
        <p:txBody>
          <a:bodyPr/>
          <a:lstStyle/>
          <a:p>
            <a:pPr eaLnBrk="1" hangingPunct="1"/>
            <a:r>
              <a:rPr lang="en-US" altLang="en-US" sz="9600" b="1" smtClean="0">
                <a:solidFill>
                  <a:srgbClr val="CE3B00"/>
                </a:solidFill>
              </a:rPr>
              <a:t>Carbohydrase: </a:t>
            </a:r>
            <a:r>
              <a:rPr lang="en-US" altLang="en-US" sz="9600" b="1" smtClean="0">
                <a:solidFill>
                  <a:srgbClr val="003DCC"/>
                </a:solidFill>
              </a:rPr>
              <a:t>Lactase</a:t>
            </a:r>
            <a:endParaRPr lang="en-US" altLang="en-US" sz="9600" b="1" smtClean="0">
              <a:solidFill>
                <a:srgbClr val="003DCC"/>
              </a:solidFill>
              <a:ea typeface="ヒラギノ角ゴ ProN W6" charset="0"/>
              <a:cs typeface="ヒラギノ角ゴ ProN W6" charset="0"/>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400" y="6781800"/>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6" name="Rectangle 3"/>
          <p:cNvSpPr>
            <a:spLocks/>
          </p:cNvSpPr>
          <p:nvPr/>
        </p:nvSpPr>
        <p:spPr bwMode="auto">
          <a:xfrm>
            <a:off x="279400" y="4699000"/>
            <a:ext cx="1268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Lactase is a carbohydrase enzyme which helps to break down lactose (a sugar found in milk) into simple sugars.</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Lactase is secreted in the intestine to break down the lactose in milk into sugars which can be absorbed. If the enzyme isn’t present, the lactose cannot be converted into sugars such as glucose.</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A lack of this enzyme causes lactose intolerance. The lactose can’t be broken down and acts as a great food source for gut bacteria.</a:t>
            </a:r>
          </a:p>
          <a:p>
            <a:pPr eaLnBrk="1" hangingPunct="1"/>
            <a:endParaRPr lang="en-US" altLang="en-US" sz="1800">
              <a:solidFill>
                <a:schemeClr val="tx1"/>
              </a:solidFill>
              <a:latin typeface="Comic Sans MS" charset="0"/>
              <a:ea typeface="Comic Sans MS" charset="0"/>
              <a:cs typeface="Comic Sans MS" charset="0"/>
              <a:sym typeface="Comic Sans MS" charset="0"/>
            </a:endParaRPr>
          </a:p>
        </p:txBody>
      </p:sp>
      <p:sp>
        <p:nvSpPr>
          <p:cNvPr id="3077" name="AutoShape 4"/>
          <p:cNvSpPr>
            <a:spLocks/>
          </p:cNvSpPr>
          <p:nvPr/>
        </p:nvSpPr>
        <p:spPr bwMode="auto">
          <a:xfrm>
            <a:off x="444500" y="3073400"/>
            <a:ext cx="9855200" cy="1270000"/>
          </a:xfrm>
          <a:prstGeom prst="roundRect">
            <a:avLst>
              <a:gd name="adj" fmla="val 15000"/>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ea typeface="Gill Sans" charset="0"/>
                <a:cs typeface="Gill Sans" charset="0"/>
              </a:rPr>
              <a:t>Carbohydrases are a group of enzymes which digest carbohydrates into the simpler sugars they are made from.</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0" y="304800"/>
            <a:ext cx="16208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9" name="AutoShape 6"/>
          <p:cNvSpPr>
            <a:spLocks/>
          </p:cNvSpPr>
          <p:nvPr/>
        </p:nvSpPr>
        <p:spPr bwMode="auto">
          <a:xfrm>
            <a:off x="2997200" y="7048500"/>
            <a:ext cx="7607300" cy="2006600"/>
          </a:xfrm>
          <a:prstGeom prst="wedgeEllipseCallout">
            <a:avLst>
              <a:gd name="adj1" fmla="val 51505"/>
              <a:gd name="adj2" fmla="val 25949"/>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The amount of lactase mammals produce tends to decrease with maturity however humans have evolved </a:t>
            </a:r>
          </a:p>
          <a:p>
            <a:pPr algn="ctr" eaLnBrk="1" hangingPunct="1"/>
            <a:r>
              <a:rPr lang="en-US" altLang="en-US" sz="1800">
                <a:solidFill>
                  <a:schemeClr val="tx1"/>
                </a:solidFill>
                <a:latin typeface="Comic Sans MS" charset="0"/>
                <a:ea typeface="Comic Sans MS" charset="0"/>
                <a:cs typeface="Comic Sans MS" charset="0"/>
                <a:sym typeface="Comic Sans MS" charset="0"/>
              </a:rPr>
              <a:t>to keep producing the enzyme into adulthood due to the amount of milk consumed.</a:t>
            </a:r>
          </a:p>
        </p:txBody>
      </p:sp>
    </p:spTree>
    <p:extLst>
      <p:ext uri="{BB962C8B-B14F-4D97-AF65-F5344CB8AC3E}">
        <p14:creationId xmlns:p14="http://schemas.microsoft.com/office/powerpoint/2010/main" val="3979213480"/>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304800" y="-876300"/>
            <a:ext cx="9359900" cy="3797300"/>
          </a:xfrm>
        </p:spPr>
        <p:txBody>
          <a:bodyPr/>
          <a:lstStyle/>
          <a:p>
            <a:pPr eaLnBrk="1" hangingPunct="1"/>
            <a:r>
              <a:rPr lang="en-US" altLang="en-US" sz="9600" b="1" smtClean="0">
                <a:solidFill>
                  <a:srgbClr val="CE3B00"/>
                </a:solidFill>
              </a:rPr>
              <a:t>Carbohydrase: </a:t>
            </a:r>
            <a:r>
              <a:rPr lang="en-US" altLang="en-US" sz="9600" b="1" smtClean="0">
                <a:solidFill>
                  <a:srgbClr val="003DCC"/>
                </a:solidFill>
              </a:rPr>
              <a:t>Lactase</a:t>
            </a:r>
            <a:endParaRPr lang="en-US" altLang="en-US" sz="9600" b="1" smtClean="0">
              <a:solidFill>
                <a:srgbClr val="003DCC"/>
              </a:solidFill>
              <a:ea typeface="ヒラギノ角ゴ ProN W6" charset="0"/>
              <a:cs typeface="ヒラギノ角ゴ ProN W6" charset="0"/>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400" y="6781800"/>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6" name="Rectangle 3"/>
          <p:cNvSpPr>
            <a:spLocks/>
          </p:cNvSpPr>
          <p:nvPr/>
        </p:nvSpPr>
        <p:spPr bwMode="auto">
          <a:xfrm>
            <a:off x="279400" y="4699000"/>
            <a:ext cx="1268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Lactase is a carbohydrase enzyme which helps to break down lactose (a sugar found in milk) into simple sugars.</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Lactase is secreted in the intestine to break down the lactose in milk into sugars which can be absorbed. If the enzyme isn’t present, the lactose cannot be converted into sugars such as glucose.</a:t>
            </a:r>
          </a:p>
          <a:p>
            <a:pPr eaLnBrk="1" hangingPunct="1"/>
            <a:endParaRPr lang="en-US" altLang="en-US" sz="1800">
              <a:solidFill>
                <a:schemeClr val="tx1"/>
              </a:solidFill>
              <a:latin typeface="Comic Sans MS" charset="0"/>
              <a:ea typeface="Comic Sans MS" charset="0"/>
              <a:cs typeface="Comic Sans MS" charset="0"/>
              <a:sym typeface="Comic Sans MS" charset="0"/>
            </a:endParaRPr>
          </a:p>
          <a:p>
            <a:pPr eaLnBrk="1" hangingPunct="1"/>
            <a:r>
              <a:rPr lang="en-US" altLang="en-US" sz="1800">
                <a:solidFill>
                  <a:schemeClr val="tx1"/>
                </a:solidFill>
                <a:latin typeface="Comic Sans MS" charset="0"/>
                <a:ea typeface="Comic Sans MS" charset="0"/>
                <a:cs typeface="Comic Sans MS" charset="0"/>
                <a:sym typeface="Comic Sans MS" charset="0"/>
              </a:rPr>
              <a:t>A lack of this enzyme causes lactose intolerance. The lactose can’t be broken down and acts as a great food source for gut bacteria.</a:t>
            </a:r>
          </a:p>
          <a:p>
            <a:pPr eaLnBrk="1" hangingPunct="1"/>
            <a:endParaRPr lang="en-US" altLang="en-US" sz="1800">
              <a:solidFill>
                <a:schemeClr val="tx1"/>
              </a:solidFill>
              <a:latin typeface="Comic Sans MS" charset="0"/>
              <a:ea typeface="Comic Sans MS" charset="0"/>
              <a:cs typeface="Comic Sans MS" charset="0"/>
              <a:sym typeface="Comic Sans MS" charset="0"/>
            </a:endParaRPr>
          </a:p>
        </p:txBody>
      </p:sp>
      <p:sp>
        <p:nvSpPr>
          <p:cNvPr id="3077" name="AutoShape 4"/>
          <p:cNvSpPr>
            <a:spLocks/>
          </p:cNvSpPr>
          <p:nvPr/>
        </p:nvSpPr>
        <p:spPr bwMode="auto">
          <a:xfrm>
            <a:off x="444500" y="3073400"/>
            <a:ext cx="9855200" cy="1270000"/>
          </a:xfrm>
          <a:prstGeom prst="roundRect">
            <a:avLst>
              <a:gd name="adj" fmla="val 15000"/>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ea typeface="Gill Sans" charset="0"/>
                <a:cs typeface="Gill Sans" charset="0"/>
              </a:rPr>
              <a:t>Carbohydrases are a group of enzymes which digest carbohydrates into the simpler sugars they are made from.</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0" y="304800"/>
            <a:ext cx="16208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3079" name="AutoShape 6"/>
          <p:cNvSpPr>
            <a:spLocks/>
          </p:cNvSpPr>
          <p:nvPr/>
        </p:nvSpPr>
        <p:spPr bwMode="auto">
          <a:xfrm>
            <a:off x="2997200" y="7048500"/>
            <a:ext cx="7607300" cy="2006600"/>
          </a:xfrm>
          <a:prstGeom prst="wedgeEllipseCallout">
            <a:avLst>
              <a:gd name="adj1" fmla="val 51505"/>
              <a:gd name="adj2" fmla="val 25949"/>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800">
                <a:solidFill>
                  <a:schemeClr val="tx1"/>
                </a:solidFill>
                <a:latin typeface="Comic Sans MS" charset="0"/>
                <a:ea typeface="Comic Sans MS" charset="0"/>
                <a:cs typeface="Comic Sans MS" charset="0"/>
                <a:sym typeface="Comic Sans MS" charset="0"/>
              </a:rPr>
              <a:t>The amount of lactase mammals produce tends to decrease with maturity however humans have evolved </a:t>
            </a:r>
          </a:p>
          <a:p>
            <a:pPr algn="ctr" eaLnBrk="1" hangingPunct="1"/>
            <a:r>
              <a:rPr lang="en-US" altLang="en-US" sz="1800">
                <a:solidFill>
                  <a:schemeClr val="tx1"/>
                </a:solidFill>
                <a:latin typeface="Comic Sans MS" charset="0"/>
                <a:ea typeface="Comic Sans MS" charset="0"/>
                <a:cs typeface="Comic Sans MS" charset="0"/>
                <a:sym typeface="Comic Sans MS" charset="0"/>
              </a:rPr>
              <a:t>to keep producing the enzyme into adulthood due to the amount of milk consumed.</a:t>
            </a:r>
          </a:p>
        </p:txBody>
      </p:sp>
    </p:spTree>
    <p:extLst>
      <p:ext uri="{BB962C8B-B14F-4D97-AF65-F5344CB8AC3E}">
        <p14:creationId xmlns:p14="http://schemas.microsoft.com/office/powerpoint/2010/main" val="239878259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384300" y="-88900"/>
            <a:ext cx="10464800" cy="3238500"/>
          </a:xfrm>
        </p:spPr>
        <p:txBody>
          <a:bodyPr/>
          <a:lstStyle/>
          <a:p>
            <a:pPr eaLnBrk="1" hangingPunct="1"/>
            <a:r>
              <a:rPr lang="en-US" altLang="en-US" sz="9600" b="1" smtClean="0">
                <a:solidFill>
                  <a:srgbClr val="CE3B00"/>
                </a:solidFill>
              </a:rPr>
              <a:t>Carbohydrase</a:t>
            </a:r>
            <a:r>
              <a:rPr lang="en-US" altLang="en-US" sz="9600" b="1" smtClean="0">
                <a:solidFill>
                  <a:srgbClr val="CE3B00"/>
                </a:solidFill>
                <a:ea typeface="ヒラギノ角ゴ ProN W6" charset="0"/>
                <a:cs typeface="ヒラギノ角ゴ ProN W6" charset="0"/>
              </a:rPr>
              <a:t/>
            </a:r>
            <a:br>
              <a:rPr lang="en-US" altLang="en-US" sz="9600" b="1" smtClean="0">
                <a:solidFill>
                  <a:srgbClr val="CE3B00"/>
                </a:solidFill>
                <a:ea typeface="ヒラギノ角ゴ ProN W6" charset="0"/>
                <a:cs typeface="ヒラギノ角ゴ ProN W6" charset="0"/>
              </a:rPr>
            </a:br>
            <a:endParaRPr lang="en-US" altLang="en-US" sz="9600" b="1" smtClean="0">
              <a:solidFill>
                <a:srgbClr val="4A00E6"/>
              </a:solidFill>
              <a:ea typeface="ヒラギノ角ゴ ProN W6" charset="0"/>
              <a:cs typeface="ヒラギノ角ゴ ProN W6" charset="0"/>
            </a:endParaRPr>
          </a:p>
        </p:txBody>
      </p:sp>
      <p:sp>
        <p:nvSpPr>
          <p:cNvPr id="4099" name="AutoShape 2"/>
          <p:cNvSpPr>
            <a:spLocks/>
          </p:cNvSpPr>
          <p:nvPr/>
        </p:nvSpPr>
        <p:spPr bwMode="auto">
          <a:xfrm>
            <a:off x="584200" y="2438400"/>
            <a:ext cx="11836400" cy="1689100"/>
          </a:xfrm>
          <a:prstGeom prst="roundRect">
            <a:avLst>
              <a:gd name="adj" fmla="val 11278"/>
            </a:avLst>
          </a:prstGeom>
          <a:solidFill>
            <a:srgbClr val="CADBFE"/>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ea typeface="Gill Sans" charset="0"/>
                <a:cs typeface="Gill Sans" charset="0"/>
              </a:rPr>
              <a:t>Carbohydrases are a group of enzymes which digest carbohydrates into the simpler sugars they are made from.</a:t>
            </a:r>
          </a:p>
        </p:txBody>
      </p:sp>
      <p:sp>
        <p:nvSpPr>
          <p:cNvPr id="4100" name="Rectangle 3"/>
          <p:cNvSpPr>
            <a:spLocks/>
          </p:cNvSpPr>
          <p:nvPr/>
        </p:nvSpPr>
        <p:spPr bwMode="auto">
          <a:xfrm>
            <a:off x="787400" y="4546600"/>
            <a:ext cx="116459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lnSpc>
                <a:spcPts val="1800"/>
              </a:lnSpc>
            </a:pPr>
            <a:r>
              <a:rPr lang="en-US" altLang="en-US" sz="2400">
                <a:solidFill>
                  <a:schemeClr val="tx1"/>
                </a:solidFill>
                <a:latin typeface="Comic Sans MS" charset="0"/>
                <a:ea typeface="Comic Sans MS" charset="0"/>
                <a:cs typeface="Comic Sans MS" charset="0"/>
                <a:sym typeface="Comic Sans MS" charset="0"/>
              </a:rPr>
              <a:t>Used to convert starch syrup, which is relatively cheap, into sugar (glucose) syrup, which is more valuable - for example, as an ingredient in sports drinks.</a:t>
            </a:r>
          </a:p>
        </p:txBody>
      </p:sp>
      <p:sp>
        <p:nvSpPr>
          <p:cNvPr id="4101" name="Rectangle 4"/>
          <p:cNvSpPr>
            <a:spLocks/>
          </p:cNvSpPr>
          <p:nvPr/>
        </p:nvSpPr>
        <p:spPr bwMode="auto">
          <a:xfrm>
            <a:off x="736600" y="5867400"/>
            <a:ext cx="11645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a:solidFill>
                  <a:schemeClr val="tx1"/>
                </a:solidFill>
                <a:latin typeface="Comic Sans MS" charset="0"/>
                <a:ea typeface="Comic Sans MS" charset="0"/>
                <a:cs typeface="Comic Sans MS" charset="0"/>
                <a:sym typeface="Comic Sans MS" charset="0"/>
              </a:rPr>
              <a:t>We can get starch from plants eg: corn which is very cheap. Using carbohydrases to convert this to sugar means it is a cheap source of sweetness for food manufacturers</a:t>
            </a:r>
          </a:p>
        </p:txBody>
      </p:sp>
      <p:pic>
        <p:nvPicPr>
          <p:cNvPr id="4102"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975" y="7011988"/>
            <a:ext cx="4851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val 6"/>
          <p:cNvSpPr>
            <a:spLocks/>
          </p:cNvSpPr>
          <p:nvPr/>
        </p:nvSpPr>
        <p:spPr bwMode="auto">
          <a:xfrm>
            <a:off x="838200" y="7645400"/>
            <a:ext cx="5994400" cy="1689100"/>
          </a:xfrm>
          <a:prstGeom prst="ellipse">
            <a:avLst/>
          </a:prstGeom>
          <a:solidFill>
            <a:srgbClr val="FFE8CB"/>
          </a:solidFill>
          <a:ln w="25400">
            <a:solidFill>
              <a:schemeClr val="tx1"/>
            </a:solidFill>
            <a:round/>
            <a:headEnd/>
            <a:tailEnd/>
          </a:ln>
        </p:spPr>
        <p:txBody>
          <a:bodyPr lIns="0" tIns="0" rIns="40639" bIns="0" anchor="ctr"/>
          <a:lstStyle>
            <a:lvl1pPr marL="39688"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800">
                <a:solidFill>
                  <a:schemeClr val="tx1"/>
                </a:solidFill>
                <a:latin typeface="Comic Sans MS" charset="0"/>
                <a:ea typeface="Comic Sans MS" charset="0"/>
                <a:cs typeface="Comic Sans MS" charset="0"/>
                <a:sym typeface="Comic Sans MS" charset="0"/>
              </a:rPr>
              <a:t>Carbohydrases are also used in making fuel from plants (ethanol).</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895600" y="-571500"/>
            <a:ext cx="10287000" cy="3848100"/>
          </a:xfrm>
        </p:spPr>
        <p:txBody>
          <a:bodyPr/>
          <a:lstStyle/>
          <a:p>
            <a:pPr eaLnBrk="1" hangingPunct="1"/>
            <a:r>
              <a:rPr lang="en-US" altLang="en-US" sz="9600" b="1" smtClean="0">
                <a:solidFill>
                  <a:srgbClr val="558E28"/>
                </a:solidFill>
              </a:rPr>
              <a:t>Biological detergents</a:t>
            </a:r>
            <a:endParaRPr lang="en-US" altLang="en-US" sz="9600" b="1" smtClean="0">
              <a:solidFill>
                <a:srgbClr val="558E28"/>
              </a:solidFill>
              <a:ea typeface="ヒラギノ角ゴ ProN W6" charset="0"/>
              <a:cs typeface="ヒラギノ角ゴ ProN W6" charset="0"/>
            </a:endParaRPr>
          </a:p>
        </p:txBody>
      </p:sp>
      <p:sp>
        <p:nvSpPr>
          <p:cNvPr id="5123" name="Rectangle 2"/>
          <p:cNvSpPr>
            <a:spLocks noGrp="1" noChangeArrowheads="1"/>
          </p:cNvSpPr>
          <p:nvPr>
            <p:ph type="body" idx="1"/>
          </p:nvPr>
        </p:nvSpPr>
        <p:spPr>
          <a:xfrm>
            <a:off x="355600" y="4152900"/>
            <a:ext cx="12496800" cy="2146300"/>
          </a:xfrm>
        </p:spPr>
        <p:txBody>
          <a:bodyPr/>
          <a:lstStyle/>
          <a:p>
            <a:pPr eaLnBrk="1" hangingPunct="1"/>
            <a:r>
              <a:rPr lang="en-US" altLang="en-US" sz="2400" smtClean="0">
                <a:latin typeface="Comic Sans MS" charset="0"/>
                <a:ea typeface="Comic Sans MS" charset="0"/>
                <a:cs typeface="Comic Sans MS" charset="0"/>
                <a:sym typeface="Comic Sans MS" charset="0"/>
              </a:rPr>
              <a:t>Used to remove stains such as blood, grass, sweat and food from clothes.</a:t>
            </a:r>
            <a:endParaRPr lang="en-US" altLang="en-US" sz="2400" smtClean="0">
              <a:latin typeface="Comic Sans MS" charset="0"/>
              <a:sym typeface="Comic Sans MS" charset="0"/>
            </a:endParaRPr>
          </a:p>
          <a:p>
            <a:pPr eaLnBrk="1" hangingPunct="1"/>
            <a:r>
              <a:rPr lang="en-US" altLang="en-US" sz="2400" smtClean="0">
                <a:latin typeface="Comic Sans MS" charset="0"/>
                <a:ea typeface="Comic Sans MS" charset="0"/>
                <a:cs typeface="Comic Sans MS" charset="0"/>
                <a:sym typeface="Comic Sans MS" charset="0"/>
              </a:rPr>
              <a:t>Biological washing powders contain proteases and lipases. Proteases break down proteins and lipases break down fats in the stains into smaller water soluble substances.</a:t>
            </a:r>
            <a:endParaRPr lang="en-US" altLang="en-US" sz="2400" smtClean="0">
              <a:latin typeface="Comic Sans MS" charset="0"/>
              <a:sym typeface="Comic Sans MS" charset="0"/>
            </a:endParaRP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0" y="6997700"/>
            <a:ext cx="3238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06400"/>
            <a:ext cx="254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5126" name="Oval 5"/>
          <p:cNvSpPr>
            <a:spLocks/>
          </p:cNvSpPr>
          <p:nvPr/>
        </p:nvSpPr>
        <p:spPr bwMode="auto">
          <a:xfrm>
            <a:off x="977900" y="7099300"/>
            <a:ext cx="7772400" cy="2298700"/>
          </a:xfrm>
          <a:prstGeom prst="ellipse">
            <a:avLst/>
          </a:prstGeom>
          <a:solidFill>
            <a:srgbClr val="D9EACA"/>
          </a:solidFill>
          <a:ln w="25400">
            <a:solidFill>
              <a:schemeClr val="tx1"/>
            </a:solidFill>
            <a:round/>
            <a:headEnd/>
            <a:tailEnd/>
          </a:ln>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a:solidFill>
                  <a:schemeClr val="tx1"/>
                </a:solidFill>
                <a:latin typeface="Comic Sans MS" charset="0"/>
                <a:ea typeface="Comic Sans MS" charset="0"/>
                <a:cs typeface="Comic Sans MS" charset="0"/>
                <a:sym typeface="Comic Sans MS" charset="0"/>
              </a:rPr>
              <a:t>They still work at the lower temperatures enzymes work at, which makes washing more environmentally friendly.</a:t>
            </a:r>
          </a:p>
          <a:p>
            <a:pPr eaLnBrk="1" hangingPunct="1"/>
            <a:endParaRPr lang="en-US" altLang="en-US">
              <a:solidFill>
                <a:schemeClr val="tx1"/>
              </a:solidFill>
              <a:ea typeface="Gill Sans" charset="0"/>
              <a:cs typeface="Gill Sans" charset="0"/>
            </a:endParaRPr>
          </a:p>
        </p:txBody>
      </p:sp>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FBBFE"/>
      </a:accent1>
      <a:accent2>
        <a:srgbClr val="333399"/>
      </a:accent2>
      <a:accent3>
        <a:srgbClr val="FFFFFF"/>
      </a:accent3>
      <a:accent4>
        <a:srgbClr val="000000"/>
      </a:accent4>
      <a:accent5>
        <a:srgbClr val="E4DAFE"/>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TotalTime>
  <Pages>0</Pages>
  <Words>1837</Words>
  <Characters>0</Characters>
  <Application>Microsoft Macintosh PowerPoint</Application>
  <PresentationFormat>Custom</PresentationFormat>
  <Lines>0</Lines>
  <Paragraphs>116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Title &amp; Subtitle</vt:lpstr>
      <vt:lpstr>Protease</vt:lpstr>
      <vt:lpstr>Protease</vt:lpstr>
      <vt:lpstr>Protease</vt:lpstr>
      <vt:lpstr>Protease</vt:lpstr>
      <vt:lpstr>Carbohydrase: Lactase</vt:lpstr>
      <vt:lpstr>Carbohydrase: Lactase</vt:lpstr>
      <vt:lpstr>Carbohydrase: Lactase</vt:lpstr>
      <vt:lpstr>Carbohydrase </vt:lpstr>
      <vt:lpstr>Biological detergents</vt:lpstr>
      <vt:lpstr>Biological detergents</vt:lpstr>
      <vt:lpstr>Biological detergents</vt:lpstr>
      <vt:lpstr>Biological detergents</vt:lpstr>
      <vt:lpstr>Isomerase</vt:lpstr>
      <vt:lpstr>Isomerase</vt:lpstr>
      <vt:lpstr>Isomerase</vt:lpstr>
      <vt:lpstr>Isomerase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Protease</dc:title>
  <dc:creator>Charlotte</dc:creator>
  <cp:lastModifiedBy>Ellen Campbell</cp:lastModifiedBy>
  <cp:revision>4</cp:revision>
  <dcterms:modified xsi:type="dcterms:W3CDTF">2014-10-26T22:35:08Z</dcterms:modified>
</cp:coreProperties>
</file>